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6" r:id="rId3"/>
    <p:sldId id="267" r:id="rId4"/>
    <p:sldId id="268" r:id="rId5"/>
  </p:sldIdLst>
  <p:sldSz cx="6948488" cy="10080625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75">
          <p15:clr>
            <a:srgbClr val="A4A3A4"/>
          </p15:clr>
        </p15:guide>
        <p15:guide id="2" pos="21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-798" y="-90"/>
      </p:cViewPr>
      <p:guideLst>
        <p:guide orient="horz" pos="3175"/>
        <p:guide pos="21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137" y="1649770"/>
            <a:ext cx="5906215" cy="3509551"/>
          </a:xfrm>
        </p:spPr>
        <p:txBody>
          <a:bodyPr anchor="b"/>
          <a:lstStyle>
            <a:lvl1pPr algn="ctr">
              <a:defRPr sz="4559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8561" y="5294662"/>
            <a:ext cx="5211366" cy="2433817"/>
          </a:xfrm>
        </p:spPr>
        <p:txBody>
          <a:bodyPr/>
          <a:lstStyle>
            <a:lvl1pPr marL="0" indent="0" algn="ctr">
              <a:buNone/>
              <a:defRPr sz="1824"/>
            </a:lvl1pPr>
            <a:lvl2pPr marL="347426" indent="0" algn="ctr">
              <a:buNone/>
              <a:defRPr sz="1520"/>
            </a:lvl2pPr>
            <a:lvl3pPr marL="694853" indent="0" algn="ctr">
              <a:buNone/>
              <a:defRPr sz="1368"/>
            </a:lvl3pPr>
            <a:lvl4pPr marL="1042279" indent="0" algn="ctr">
              <a:buNone/>
              <a:defRPr sz="1216"/>
            </a:lvl4pPr>
            <a:lvl5pPr marL="1389705" indent="0" algn="ctr">
              <a:buNone/>
              <a:defRPr sz="1216"/>
            </a:lvl5pPr>
            <a:lvl6pPr marL="1737131" indent="0" algn="ctr">
              <a:buNone/>
              <a:defRPr sz="1216"/>
            </a:lvl6pPr>
            <a:lvl7pPr marL="2084558" indent="0" algn="ctr">
              <a:buNone/>
              <a:defRPr sz="1216"/>
            </a:lvl7pPr>
            <a:lvl8pPr marL="2431984" indent="0" algn="ctr">
              <a:buNone/>
              <a:defRPr sz="1216"/>
            </a:lvl8pPr>
            <a:lvl9pPr marL="2779410" indent="0" algn="ctr">
              <a:buNone/>
              <a:defRPr sz="1216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FF96-33CF-4CD5-ABD8-7D69016504E7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A020A-8769-4C72-B96B-D107EC57146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25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FF96-33CF-4CD5-ABD8-7D69016504E7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A020A-8769-4C72-B96B-D107EC57146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15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512" y="536700"/>
            <a:ext cx="1498268" cy="8542864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7709" y="536700"/>
            <a:ext cx="4407947" cy="854286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FF96-33CF-4CD5-ABD8-7D69016504E7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A020A-8769-4C72-B96B-D107EC57146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2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FF96-33CF-4CD5-ABD8-7D69016504E7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A020A-8769-4C72-B96B-D107EC57146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2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090" y="2513159"/>
            <a:ext cx="5993071" cy="4193259"/>
          </a:xfrm>
        </p:spPr>
        <p:txBody>
          <a:bodyPr anchor="b"/>
          <a:lstStyle>
            <a:lvl1pPr>
              <a:defRPr sz="4559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090" y="6746088"/>
            <a:ext cx="5993071" cy="2205136"/>
          </a:xfrm>
        </p:spPr>
        <p:txBody>
          <a:bodyPr/>
          <a:lstStyle>
            <a:lvl1pPr marL="0" indent="0">
              <a:buNone/>
              <a:defRPr sz="1824">
                <a:solidFill>
                  <a:schemeClr val="tx1"/>
                </a:solidFill>
              </a:defRPr>
            </a:lvl1pPr>
            <a:lvl2pPr marL="347426" indent="0">
              <a:buNone/>
              <a:defRPr sz="1520">
                <a:solidFill>
                  <a:schemeClr val="tx1">
                    <a:tint val="75000"/>
                  </a:schemeClr>
                </a:solidFill>
              </a:defRPr>
            </a:lvl2pPr>
            <a:lvl3pPr marL="694853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3pPr>
            <a:lvl4pPr marL="1042279" indent="0">
              <a:buNone/>
              <a:defRPr sz="1216">
                <a:solidFill>
                  <a:schemeClr val="tx1">
                    <a:tint val="75000"/>
                  </a:schemeClr>
                </a:solidFill>
              </a:defRPr>
            </a:lvl4pPr>
            <a:lvl5pPr marL="1389705" indent="0">
              <a:buNone/>
              <a:defRPr sz="1216">
                <a:solidFill>
                  <a:schemeClr val="tx1">
                    <a:tint val="75000"/>
                  </a:schemeClr>
                </a:solidFill>
              </a:defRPr>
            </a:lvl5pPr>
            <a:lvl6pPr marL="1737131" indent="0">
              <a:buNone/>
              <a:defRPr sz="1216">
                <a:solidFill>
                  <a:schemeClr val="tx1">
                    <a:tint val="75000"/>
                  </a:schemeClr>
                </a:solidFill>
              </a:defRPr>
            </a:lvl6pPr>
            <a:lvl7pPr marL="2084558" indent="0">
              <a:buNone/>
              <a:defRPr sz="1216">
                <a:solidFill>
                  <a:schemeClr val="tx1">
                    <a:tint val="75000"/>
                  </a:schemeClr>
                </a:solidFill>
              </a:defRPr>
            </a:lvl7pPr>
            <a:lvl8pPr marL="2431984" indent="0">
              <a:buNone/>
              <a:defRPr sz="1216">
                <a:solidFill>
                  <a:schemeClr val="tx1">
                    <a:tint val="75000"/>
                  </a:schemeClr>
                </a:solidFill>
              </a:defRPr>
            </a:lvl8pPr>
            <a:lvl9pPr marL="2779410" indent="0">
              <a:buNone/>
              <a:defRPr sz="12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FF96-33CF-4CD5-ABD8-7D69016504E7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A020A-8769-4C72-B96B-D107EC57146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90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709" y="2683500"/>
            <a:ext cx="2953107" cy="639606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17672" y="2683500"/>
            <a:ext cx="2953107" cy="639606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FF96-33CF-4CD5-ABD8-7D69016504E7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A020A-8769-4C72-B96B-D107EC57146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08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614" y="536702"/>
            <a:ext cx="5993071" cy="194845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614" y="2471154"/>
            <a:ext cx="2939536" cy="1211074"/>
          </a:xfrm>
        </p:spPr>
        <p:txBody>
          <a:bodyPr anchor="b"/>
          <a:lstStyle>
            <a:lvl1pPr marL="0" indent="0">
              <a:buNone/>
              <a:defRPr sz="1824" b="1"/>
            </a:lvl1pPr>
            <a:lvl2pPr marL="347426" indent="0">
              <a:buNone/>
              <a:defRPr sz="1520" b="1"/>
            </a:lvl2pPr>
            <a:lvl3pPr marL="694853" indent="0">
              <a:buNone/>
              <a:defRPr sz="1368" b="1"/>
            </a:lvl3pPr>
            <a:lvl4pPr marL="1042279" indent="0">
              <a:buNone/>
              <a:defRPr sz="1216" b="1"/>
            </a:lvl4pPr>
            <a:lvl5pPr marL="1389705" indent="0">
              <a:buNone/>
              <a:defRPr sz="1216" b="1"/>
            </a:lvl5pPr>
            <a:lvl6pPr marL="1737131" indent="0">
              <a:buNone/>
              <a:defRPr sz="1216" b="1"/>
            </a:lvl6pPr>
            <a:lvl7pPr marL="2084558" indent="0">
              <a:buNone/>
              <a:defRPr sz="1216" b="1"/>
            </a:lvl7pPr>
            <a:lvl8pPr marL="2431984" indent="0">
              <a:buNone/>
              <a:defRPr sz="1216" b="1"/>
            </a:lvl8pPr>
            <a:lvl9pPr marL="2779410" indent="0">
              <a:buNone/>
              <a:defRPr sz="1216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614" y="3682228"/>
            <a:ext cx="2939536" cy="541600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17673" y="2471154"/>
            <a:ext cx="2954012" cy="1211074"/>
          </a:xfrm>
        </p:spPr>
        <p:txBody>
          <a:bodyPr anchor="b"/>
          <a:lstStyle>
            <a:lvl1pPr marL="0" indent="0">
              <a:buNone/>
              <a:defRPr sz="1824" b="1"/>
            </a:lvl1pPr>
            <a:lvl2pPr marL="347426" indent="0">
              <a:buNone/>
              <a:defRPr sz="1520" b="1"/>
            </a:lvl2pPr>
            <a:lvl3pPr marL="694853" indent="0">
              <a:buNone/>
              <a:defRPr sz="1368" b="1"/>
            </a:lvl3pPr>
            <a:lvl4pPr marL="1042279" indent="0">
              <a:buNone/>
              <a:defRPr sz="1216" b="1"/>
            </a:lvl4pPr>
            <a:lvl5pPr marL="1389705" indent="0">
              <a:buNone/>
              <a:defRPr sz="1216" b="1"/>
            </a:lvl5pPr>
            <a:lvl6pPr marL="1737131" indent="0">
              <a:buNone/>
              <a:defRPr sz="1216" b="1"/>
            </a:lvl6pPr>
            <a:lvl7pPr marL="2084558" indent="0">
              <a:buNone/>
              <a:defRPr sz="1216" b="1"/>
            </a:lvl7pPr>
            <a:lvl8pPr marL="2431984" indent="0">
              <a:buNone/>
              <a:defRPr sz="1216" b="1"/>
            </a:lvl8pPr>
            <a:lvl9pPr marL="2779410" indent="0">
              <a:buNone/>
              <a:defRPr sz="1216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17673" y="3682228"/>
            <a:ext cx="2954012" cy="541600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FF96-33CF-4CD5-ABD8-7D69016504E7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A020A-8769-4C72-B96B-D107EC57146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15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FF96-33CF-4CD5-ABD8-7D69016504E7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A020A-8769-4C72-B96B-D107EC57146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09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FF96-33CF-4CD5-ABD8-7D69016504E7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A020A-8769-4C72-B96B-D107EC57146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79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614" y="672042"/>
            <a:ext cx="2241068" cy="2352146"/>
          </a:xfrm>
        </p:spPr>
        <p:txBody>
          <a:bodyPr anchor="b"/>
          <a:lstStyle>
            <a:lvl1pPr>
              <a:defRPr sz="2432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4012" y="1451426"/>
            <a:ext cx="3517672" cy="7163777"/>
          </a:xfrm>
        </p:spPr>
        <p:txBody>
          <a:bodyPr/>
          <a:lstStyle>
            <a:lvl1pPr>
              <a:defRPr sz="2432"/>
            </a:lvl1pPr>
            <a:lvl2pPr>
              <a:defRPr sz="2128"/>
            </a:lvl2pPr>
            <a:lvl3pPr>
              <a:defRPr sz="1824"/>
            </a:lvl3pPr>
            <a:lvl4pPr>
              <a:defRPr sz="1520"/>
            </a:lvl4pPr>
            <a:lvl5pPr>
              <a:defRPr sz="1520"/>
            </a:lvl5pPr>
            <a:lvl6pPr>
              <a:defRPr sz="1520"/>
            </a:lvl6pPr>
            <a:lvl7pPr>
              <a:defRPr sz="1520"/>
            </a:lvl7pPr>
            <a:lvl8pPr>
              <a:defRPr sz="1520"/>
            </a:lvl8pPr>
            <a:lvl9pPr>
              <a:defRPr sz="152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614" y="3024188"/>
            <a:ext cx="2241068" cy="5602681"/>
          </a:xfrm>
        </p:spPr>
        <p:txBody>
          <a:bodyPr/>
          <a:lstStyle>
            <a:lvl1pPr marL="0" indent="0">
              <a:buNone/>
              <a:defRPr sz="1216"/>
            </a:lvl1pPr>
            <a:lvl2pPr marL="347426" indent="0">
              <a:buNone/>
              <a:defRPr sz="1064"/>
            </a:lvl2pPr>
            <a:lvl3pPr marL="694853" indent="0">
              <a:buNone/>
              <a:defRPr sz="912"/>
            </a:lvl3pPr>
            <a:lvl4pPr marL="1042279" indent="0">
              <a:buNone/>
              <a:defRPr sz="760"/>
            </a:lvl4pPr>
            <a:lvl5pPr marL="1389705" indent="0">
              <a:buNone/>
              <a:defRPr sz="760"/>
            </a:lvl5pPr>
            <a:lvl6pPr marL="1737131" indent="0">
              <a:buNone/>
              <a:defRPr sz="760"/>
            </a:lvl6pPr>
            <a:lvl7pPr marL="2084558" indent="0">
              <a:buNone/>
              <a:defRPr sz="760"/>
            </a:lvl7pPr>
            <a:lvl8pPr marL="2431984" indent="0">
              <a:buNone/>
              <a:defRPr sz="760"/>
            </a:lvl8pPr>
            <a:lvl9pPr marL="2779410" indent="0">
              <a:buNone/>
              <a:defRPr sz="76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FF96-33CF-4CD5-ABD8-7D69016504E7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A020A-8769-4C72-B96B-D107EC57146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614" y="672042"/>
            <a:ext cx="2241068" cy="2352146"/>
          </a:xfrm>
        </p:spPr>
        <p:txBody>
          <a:bodyPr anchor="b"/>
          <a:lstStyle>
            <a:lvl1pPr>
              <a:defRPr sz="2432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54012" y="1451426"/>
            <a:ext cx="3517672" cy="7163777"/>
          </a:xfrm>
        </p:spPr>
        <p:txBody>
          <a:bodyPr anchor="t"/>
          <a:lstStyle>
            <a:lvl1pPr marL="0" indent="0">
              <a:buNone/>
              <a:defRPr sz="2432"/>
            </a:lvl1pPr>
            <a:lvl2pPr marL="347426" indent="0">
              <a:buNone/>
              <a:defRPr sz="2128"/>
            </a:lvl2pPr>
            <a:lvl3pPr marL="694853" indent="0">
              <a:buNone/>
              <a:defRPr sz="1824"/>
            </a:lvl3pPr>
            <a:lvl4pPr marL="1042279" indent="0">
              <a:buNone/>
              <a:defRPr sz="1520"/>
            </a:lvl4pPr>
            <a:lvl5pPr marL="1389705" indent="0">
              <a:buNone/>
              <a:defRPr sz="1520"/>
            </a:lvl5pPr>
            <a:lvl6pPr marL="1737131" indent="0">
              <a:buNone/>
              <a:defRPr sz="1520"/>
            </a:lvl6pPr>
            <a:lvl7pPr marL="2084558" indent="0">
              <a:buNone/>
              <a:defRPr sz="1520"/>
            </a:lvl7pPr>
            <a:lvl8pPr marL="2431984" indent="0">
              <a:buNone/>
              <a:defRPr sz="1520"/>
            </a:lvl8pPr>
            <a:lvl9pPr marL="2779410" indent="0">
              <a:buNone/>
              <a:defRPr sz="152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614" y="3024188"/>
            <a:ext cx="2241068" cy="5602681"/>
          </a:xfrm>
        </p:spPr>
        <p:txBody>
          <a:bodyPr/>
          <a:lstStyle>
            <a:lvl1pPr marL="0" indent="0">
              <a:buNone/>
              <a:defRPr sz="1216"/>
            </a:lvl1pPr>
            <a:lvl2pPr marL="347426" indent="0">
              <a:buNone/>
              <a:defRPr sz="1064"/>
            </a:lvl2pPr>
            <a:lvl3pPr marL="694853" indent="0">
              <a:buNone/>
              <a:defRPr sz="912"/>
            </a:lvl3pPr>
            <a:lvl4pPr marL="1042279" indent="0">
              <a:buNone/>
              <a:defRPr sz="760"/>
            </a:lvl4pPr>
            <a:lvl5pPr marL="1389705" indent="0">
              <a:buNone/>
              <a:defRPr sz="760"/>
            </a:lvl5pPr>
            <a:lvl6pPr marL="1737131" indent="0">
              <a:buNone/>
              <a:defRPr sz="760"/>
            </a:lvl6pPr>
            <a:lvl7pPr marL="2084558" indent="0">
              <a:buNone/>
              <a:defRPr sz="760"/>
            </a:lvl7pPr>
            <a:lvl8pPr marL="2431984" indent="0">
              <a:buNone/>
              <a:defRPr sz="760"/>
            </a:lvl8pPr>
            <a:lvl9pPr marL="2779410" indent="0">
              <a:buNone/>
              <a:defRPr sz="76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FF96-33CF-4CD5-ABD8-7D69016504E7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A020A-8769-4C72-B96B-D107EC57146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11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7709" y="536702"/>
            <a:ext cx="5993071" cy="1948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709" y="2683500"/>
            <a:ext cx="5993071" cy="639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7708" y="9343248"/>
            <a:ext cx="1563410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BFF96-33CF-4CD5-ABD8-7D69016504E7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1687" y="9343248"/>
            <a:ext cx="2345115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07370" y="9343248"/>
            <a:ext cx="1563410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A020A-8769-4C72-B96B-D107EC57146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4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94853" rtl="0" eaLnBrk="1" latinLnBrk="0" hangingPunct="1">
        <a:lnSpc>
          <a:spcPct val="90000"/>
        </a:lnSpc>
        <a:spcBef>
          <a:spcPct val="0"/>
        </a:spcBef>
        <a:buNone/>
        <a:defRPr sz="33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3713" indent="-173713" algn="l" defTabSz="694853" rtl="0" eaLnBrk="1" latinLnBrk="0" hangingPunct="1">
        <a:lnSpc>
          <a:spcPct val="90000"/>
        </a:lnSpc>
        <a:spcBef>
          <a:spcPts val="760"/>
        </a:spcBef>
        <a:buFont typeface="Arial" panose="020B0604020202020204" pitchFamily="34" charset="0"/>
        <a:buChar char="•"/>
        <a:defRPr sz="2128" kern="1200">
          <a:solidFill>
            <a:schemeClr val="tx1"/>
          </a:solidFill>
          <a:latin typeface="+mn-lt"/>
          <a:ea typeface="+mn-ea"/>
          <a:cs typeface="+mn-cs"/>
        </a:defRPr>
      </a:lvl1pPr>
      <a:lvl2pPr marL="521139" indent="-173713" algn="l" defTabSz="694853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824" kern="1200">
          <a:solidFill>
            <a:schemeClr val="tx1"/>
          </a:solidFill>
          <a:latin typeface="+mn-lt"/>
          <a:ea typeface="+mn-ea"/>
          <a:cs typeface="+mn-cs"/>
        </a:defRPr>
      </a:lvl2pPr>
      <a:lvl3pPr marL="868566" indent="-173713" algn="l" defTabSz="694853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3pPr>
      <a:lvl4pPr marL="1215992" indent="-173713" algn="l" defTabSz="694853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368" kern="1200">
          <a:solidFill>
            <a:schemeClr val="tx1"/>
          </a:solidFill>
          <a:latin typeface="+mn-lt"/>
          <a:ea typeface="+mn-ea"/>
          <a:cs typeface="+mn-cs"/>
        </a:defRPr>
      </a:lvl4pPr>
      <a:lvl5pPr marL="1563418" indent="-173713" algn="l" defTabSz="694853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368" kern="1200">
          <a:solidFill>
            <a:schemeClr val="tx1"/>
          </a:solidFill>
          <a:latin typeface="+mn-lt"/>
          <a:ea typeface="+mn-ea"/>
          <a:cs typeface="+mn-cs"/>
        </a:defRPr>
      </a:lvl5pPr>
      <a:lvl6pPr marL="1910845" indent="-173713" algn="l" defTabSz="694853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368" kern="1200">
          <a:solidFill>
            <a:schemeClr val="tx1"/>
          </a:solidFill>
          <a:latin typeface="+mn-lt"/>
          <a:ea typeface="+mn-ea"/>
          <a:cs typeface="+mn-cs"/>
        </a:defRPr>
      </a:lvl6pPr>
      <a:lvl7pPr marL="2258271" indent="-173713" algn="l" defTabSz="694853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368" kern="1200">
          <a:solidFill>
            <a:schemeClr val="tx1"/>
          </a:solidFill>
          <a:latin typeface="+mn-lt"/>
          <a:ea typeface="+mn-ea"/>
          <a:cs typeface="+mn-cs"/>
        </a:defRPr>
      </a:lvl7pPr>
      <a:lvl8pPr marL="2605697" indent="-173713" algn="l" defTabSz="694853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368" kern="1200">
          <a:solidFill>
            <a:schemeClr val="tx1"/>
          </a:solidFill>
          <a:latin typeface="+mn-lt"/>
          <a:ea typeface="+mn-ea"/>
          <a:cs typeface="+mn-cs"/>
        </a:defRPr>
      </a:lvl8pPr>
      <a:lvl9pPr marL="2953123" indent="-173713" algn="l" defTabSz="694853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3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4853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1pPr>
      <a:lvl2pPr marL="347426" algn="l" defTabSz="694853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2pPr>
      <a:lvl3pPr marL="694853" algn="l" defTabSz="694853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3pPr>
      <a:lvl4pPr marL="1042279" algn="l" defTabSz="694853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4pPr>
      <a:lvl5pPr marL="1389705" algn="l" defTabSz="694853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5pPr>
      <a:lvl6pPr marL="1737131" algn="l" defTabSz="694853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6pPr>
      <a:lvl7pPr marL="2084558" algn="l" defTabSz="694853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7pPr>
      <a:lvl8pPr marL="2431984" algn="l" defTabSz="694853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8pPr>
      <a:lvl9pPr marL="2779410" algn="l" defTabSz="694853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info@bertolisrl.it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info@bertolisrl.i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0.png"/><Relationship Id="rId7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mailto:info@bertolisrl.it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hyperlink" Target="mailto:info@bertolisrl.i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 rot="16200000">
            <a:off x="-773866" y="2274084"/>
            <a:ext cx="24188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cs typeface="Times New Roman" panose="02020603050405020304" pitchFamily="18" charset="0"/>
              </a:rPr>
              <a:t>Picture may not show the actual product due to presence or absence of optional items </a:t>
            </a:r>
          </a:p>
        </p:txBody>
      </p:sp>
      <p:sp>
        <p:nvSpPr>
          <p:cNvPr id="9" name="Rettangolo 8"/>
          <p:cNvSpPr/>
          <p:nvPr/>
        </p:nvSpPr>
        <p:spPr>
          <a:xfrm>
            <a:off x="3719105" y="2100832"/>
            <a:ext cx="2431032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b="1" dirty="0" err="1">
                <a:cs typeface="Times New Roman" panose="02020603050405020304" pitchFamily="18" charset="0"/>
              </a:rPr>
              <a:t>Generating</a:t>
            </a:r>
            <a:r>
              <a:rPr lang="it-IT" b="1" dirty="0">
                <a:cs typeface="Times New Roman" panose="02020603050405020304" pitchFamily="18" charset="0"/>
              </a:rPr>
              <a:t> set model</a:t>
            </a:r>
            <a:endParaRPr lang="en-US" b="1" dirty="0"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b="1" dirty="0" smtClean="0">
                <a:effectLst/>
                <a:cs typeface="Times New Roman" panose="02020603050405020304" pitchFamily="18" charset="0"/>
              </a:rPr>
              <a:t>15BA/50TNE</a:t>
            </a:r>
            <a:endParaRPr lang="en-US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66300" y="3760864"/>
            <a:ext cx="3060000" cy="29032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200" b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Standard </a:t>
            </a:r>
            <a:r>
              <a:rPr lang="it-IT" sz="1200" b="1" dirty="0" err="1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features</a:t>
            </a:r>
            <a:r>
              <a:rPr lang="it-IT" sz="1200" b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9" name="Immagin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796" y="9298282"/>
            <a:ext cx="419100" cy="400050"/>
          </a:xfrm>
          <a:prstGeom prst="rect">
            <a:avLst/>
          </a:prstGeom>
          <a:noFill/>
        </p:spPr>
      </p:pic>
      <p:sp>
        <p:nvSpPr>
          <p:cNvPr id="20" name="Rettangolo 19"/>
          <p:cNvSpPr/>
          <p:nvPr/>
        </p:nvSpPr>
        <p:spPr>
          <a:xfrm>
            <a:off x="2095500" y="9375196"/>
            <a:ext cx="429530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 smtClean="0">
                <a:cs typeface="Times New Roman" panose="02020603050405020304" pitchFamily="18" charset="0"/>
              </a:rPr>
              <a:t>Generating </a:t>
            </a:r>
            <a:r>
              <a:rPr lang="en-GB" sz="1000" dirty="0">
                <a:cs typeface="Times New Roman" panose="02020603050405020304" pitchFamily="18" charset="0"/>
              </a:rPr>
              <a:t>set </a:t>
            </a:r>
            <a:r>
              <a:rPr lang="en-GB" sz="1000" dirty="0" smtClean="0">
                <a:cs typeface="Times New Roman" panose="02020603050405020304" pitchFamily="18" charset="0"/>
              </a:rPr>
              <a:t>designed </a:t>
            </a:r>
            <a:r>
              <a:rPr lang="en-GB" sz="1000" dirty="0">
                <a:cs typeface="Times New Roman" panose="02020603050405020304" pitchFamily="18" charset="0"/>
              </a:rPr>
              <a:t>and manufactured in facilities </a:t>
            </a:r>
            <a:r>
              <a:rPr lang="fr-FR" sz="1000" dirty="0" err="1">
                <a:cs typeface="Times New Roman" panose="02020603050405020304" pitchFamily="18" charset="0"/>
              </a:rPr>
              <a:t>certified</a:t>
            </a:r>
            <a:r>
              <a:rPr lang="fr-FR" sz="1000" dirty="0">
                <a:cs typeface="Times New Roman" panose="02020603050405020304" pitchFamily="18" charset="0"/>
              </a:rPr>
              <a:t> to ISO 9001</a:t>
            </a:r>
            <a:endParaRPr lang="en-US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287628" y="7466749"/>
            <a:ext cx="3060000" cy="169790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300"/>
              </a:spcBef>
            </a:pPr>
            <a:r>
              <a:rPr lang="en-GB" sz="1050" i="1" u="sng" dirty="0">
                <a:cs typeface="Times New Roman" panose="02020603050405020304" pitchFamily="18" charset="0"/>
              </a:rPr>
              <a:t>Engine:</a:t>
            </a:r>
          </a:p>
          <a:p>
            <a:pPr marL="171450" indent="-1714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900" dirty="0" smtClean="0">
                <a:cs typeface="Times New Roman" panose="02020603050405020304" pitchFamily="18" charset="0"/>
              </a:rPr>
              <a:t>24V electric starting</a:t>
            </a:r>
          </a:p>
          <a:p>
            <a:pPr marL="171450" indent="-1714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900" dirty="0" smtClean="0">
                <a:cs typeface="Times New Roman" panose="02020603050405020304" pitchFamily="18" charset="0"/>
              </a:rPr>
              <a:t>Electronic speed governor</a:t>
            </a:r>
          </a:p>
          <a:p>
            <a:pPr marL="171450" indent="-1714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900" dirty="0" smtClean="0">
                <a:cs typeface="Times New Roman" panose="02020603050405020304" pitchFamily="18" charset="0"/>
              </a:rPr>
              <a:t>Oil suction pump [soundproof sets only]</a:t>
            </a:r>
          </a:p>
          <a:p>
            <a:pPr marL="171450" indent="-1714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900" dirty="0" smtClean="0">
                <a:cs typeface="Times New Roman" panose="02020603050405020304" pitchFamily="18" charset="0"/>
              </a:rPr>
              <a:t>Fuel transfer pump</a:t>
            </a:r>
          </a:p>
          <a:p>
            <a:pPr marL="171450" indent="-1714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cs typeface="Times New Roman" panose="02020603050405020304" pitchFamily="18" charset="0"/>
              </a:rPr>
              <a:t>Water pre-heating [sets in standby to the mains only]</a:t>
            </a:r>
          </a:p>
          <a:p>
            <a:pPr>
              <a:spcBef>
                <a:spcPts val="300"/>
              </a:spcBef>
            </a:pPr>
            <a:r>
              <a:rPr lang="en-GB" sz="1050" i="1" u="sng" dirty="0" smtClean="0">
                <a:cs typeface="Times New Roman" panose="02020603050405020304" pitchFamily="18" charset="0"/>
              </a:rPr>
              <a:t>Silencer</a:t>
            </a:r>
            <a:r>
              <a:rPr lang="en-GB" sz="1050" i="1" u="sng" dirty="0">
                <a:cs typeface="Times New Roman" panose="02020603050405020304" pitchFamily="18" charset="0"/>
              </a:rPr>
              <a:t>:</a:t>
            </a:r>
          </a:p>
          <a:p>
            <a:pPr marL="171450" indent="-1714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900" dirty="0" smtClean="0">
                <a:cs typeface="Times New Roman" panose="02020603050405020304" pitchFamily="18" charset="0"/>
              </a:rPr>
              <a:t>Residential silencer for open sets designed to reduce noise level by ≤ 28 / 30 dB(A) </a:t>
            </a:r>
          </a:p>
          <a:p>
            <a:pPr marL="171450" indent="-1714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900" dirty="0" smtClean="0">
                <a:cs typeface="Times New Roman" panose="02020603050405020304" pitchFamily="18" charset="0"/>
              </a:rPr>
              <a:t>Residential </a:t>
            </a:r>
            <a:r>
              <a:rPr lang="en-GB" sz="900" dirty="0">
                <a:cs typeface="Times New Roman" panose="02020603050405020304" pitchFamily="18" charset="0"/>
              </a:rPr>
              <a:t>silencer for open sets </a:t>
            </a:r>
            <a:r>
              <a:rPr lang="en-GB" sz="900" dirty="0" smtClean="0">
                <a:cs typeface="Times New Roman" panose="02020603050405020304" pitchFamily="18" charset="0"/>
              </a:rPr>
              <a:t>designed to reduce noise level by ≤ 18 / 20 dB(A)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287631" y="7159866"/>
            <a:ext cx="6491477" cy="28995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</a:pPr>
            <a:r>
              <a:rPr lang="en-US" sz="1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Available on request: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3719105" y="7466749"/>
            <a:ext cx="3060000" cy="1759456"/>
          </a:xfrm>
          <a:prstGeom prst="rect">
            <a:avLst/>
          </a:prstGeom>
          <a:noFill/>
        </p:spPr>
        <p:txBody>
          <a:bodyPr wrap="square" tIns="0" rIns="0" bIns="0">
            <a:spAutoFit/>
          </a:bodyPr>
          <a:lstStyle/>
          <a:p>
            <a:pPr>
              <a:spcBef>
                <a:spcPts val="300"/>
              </a:spcBef>
            </a:pPr>
            <a:r>
              <a:rPr lang="en-GB" sz="1050" i="1" u="sng" dirty="0">
                <a:cs typeface="Times New Roman" panose="02020603050405020304" pitchFamily="18" charset="0"/>
              </a:rPr>
              <a:t>Control panel:</a:t>
            </a:r>
            <a:endParaRPr lang="en-GB" sz="1050" dirty="0">
              <a:cs typeface="Times New Roman" panose="02020603050405020304" pitchFamily="18" charset="0"/>
            </a:endParaRPr>
          </a:p>
          <a:p>
            <a:pPr marL="171450" indent="-1714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cs typeface="Times New Roman" panose="02020603050405020304" pitchFamily="18" charset="0"/>
              </a:rPr>
              <a:t>Remote ATS system for set mounted automatic control panel</a:t>
            </a:r>
          </a:p>
          <a:p>
            <a:pPr marL="171450" indent="-1714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900" dirty="0" smtClean="0">
                <a:cs typeface="Times New Roman" panose="02020603050405020304" pitchFamily="18" charset="0"/>
              </a:rPr>
              <a:t>AMF+ATS control panel</a:t>
            </a:r>
          </a:p>
          <a:p>
            <a:pPr marL="171450" indent="-1714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900" dirty="0" smtClean="0">
                <a:cs typeface="Times New Roman" panose="02020603050405020304" pitchFamily="18" charset="0"/>
              </a:rPr>
              <a:t>Differential protection</a:t>
            </a:r>
          </a:p>
          <a:p>
            <a:pPr marL="171450" indent="-1714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900" dirty="0" smtClean="0">
                <a:cs typeface="Times New Roman" panose="02020603050405020304" pitchFamily="18" charset="0"/>
              </a:rPr>
              <a:t>Coolant temperature reading</a:t>
            </a:r>
          </a:p>
          <a:p>
            <a:pPr marL="171450" indent="-1714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900" dirty="0" smtClean="0">
                <a:cs typeface="Times New Roman" panose="02020603050405020304" pitchFamily="18" charset="0"/>
              </a:rPr>
              <a:t>Oil pressure reading</a:t>
            </a:r>
          </a:p>
          <a:p>
            <a:pPr>
              <a:spcBef>
                <a:spcPts val="300"/>
              </a:spcBef>
            </a:pPr>
            <a:r>
              <a:rPr lang="en-GB" sz="1050" i="1" u="sng" dirty="0">
                <a:cs typeface="Times New Roman" panose="02020603050405020304" pitchFamily="18" charset="0"/>
              </a:rPr>
              <a:t>Enclosure: </a:t>
            </a:r>
          </a:p>
          <a:p>
            <a:pPr marL="171450" indent="-1714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900" dirty="0" smtClean="0">
                <a:cs typeface="Times New Roman" panose="02020603050405020304" pitchFamily="18" charset="0"/>
              </a:rPr>
              <a:t>Soundproof canopy designed to achieve 70±3  </a:t>
            </a:r>
            <a:r>
              <a:rPr lang="en-GB" sz="900" dirty="0">
                <a:cs typeface="Times New Roman" panose="02020603050405020304" pitchFamily="18" charset="0"/>
              </a:rPr>
              <a:t>dB(A</a:t>
            </a:r>
            <a:r>
              <a:rPr lang="en-GB" sz="900" dirty="0" smtClean="0">
                <a:cs typeface="Times New Roman" panose="02020603050405020304" pitchFamily="18" charset="0"/>
              </a:rPr>
              <a:t>) @ 7m</a:t>
            </a:r>
          </a:p>
          <a:p>
            <a:pPr marL="171450" indent="-1714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900" dirty="0" smtClean="0">
                <a:cs typeface="Times New Roman" panose="02020603050405020304" pitchFamily="18" charset="0"/>
              </a:rPr>
              <a:t>Soundproof </a:t>
            </a:r>
            <a:r>
              <a:rPr lang="en-GB" sz="900" dirty="0">
                <a:cs typeface="Times New Roman" panose="02020603050405020304" pitchFamily="18" charset="0"/>
              </a:rPr>
              <a:t>canopy designed to achieve </a:t>
            </a:r>
            <a:r>
              <a:rPr lang="en-GB" sz="900" dirty="0" smtClean="0">
                <a:cs typeface="Times New Roman" panose="02020603050405020304" pitchFamily="18" charset="0"/>
              </a:rPr>
              <a:t>75±3  </a:t>
            </a:r>
            <a:r>
              <a:rPr lang="en-GB" sz="900" dirty="0">
                <a:cs typeface="Times New Roman" panose="02020603050405020304" pitchFamily="18" charset="0"/>
              </a:rPr>
              <a:t>dB(A) @ 7m</a:t>
            </a:r>
          </a:p>
          <a:p>
            <a:pPr>
              <a:spcBef>
                <a:spcPts val="300"/>
              </a:spcBef>
            </a:pPr>
            <a:r>
              <a:rPr lang="en-GB" sz="1050" i="1" u="sng" dirty="0" smtClean="0">
                <a:cs typeface="Times New Roman" panose="02020603050405020304" pitchFamily="18" charset="0"/>
              </a:rPr>
              <a:t>Low speed trailer</a:t>
            </a:r>
            <a:endParaRPr lang="en-GB" sz="1050" i="1" u="sng" dirty="0">
              <a:cs typeface="Times New Roman" panose="02020603050405020304" pitchFamily="18" charset="0"/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3719105" y="4097025"/>
            <a:ext cx="3060000" cy="974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900" dirty="0">
                <a:cs typeface="Times New Roman" panose="02020603050405020304" pitchFamily="18" charset="0"/>
              </a:rPr>
              <a:t>Generating set use and maintenance manual</a:t>
            </a:r>
          </a:p>
          <a:p>
            <a:pPr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900" dirty="0">
                <a:cs typeface="Times New Roman" panose="02020603050405020304" pitchFamily="18" charset="0"/>
              </a:rPr>
              <a:t>Engine use and maintenance manual</a:t>
            </a:r>
          </a:p>
          <a:p>
            <a:pPr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900" dirty="0">
                <a:cs typeface="Times New Roman" panose="02020603050405020304" pitchFamily="18" charset="0"/>
              </a:rPr>
              <a:t>Alternator use and maintenance manual</a:t>
            </a:r>
          </a:p>
          <a:p>
            <a:pPr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900" dirty="0">
                <a:cs typeface="Times New Roman" panose="02020603050405020304" pitchFamily="18" charset="0"/>
              </a:rPr>
              <a:t>Generating set controller instruction manual</a:t>
            </a:r>
          </a:p>
          <a:p>
            <a:pPr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900" dirty="0">
                <a:cs typeface="Times New Roman" panose="02020603050405020304" pitchFamily="18" charset="0"/>
              </a:rPr>
              <a:t>Wiring diagram</a:t>
            </a:r>
          </a:p>
          <a:p>
            <a:pPr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900" dirty="0">
                <a:cs typeface="Times New Roman" panose="02020603050405020304" pitchFamily="18" charset="0"/>
              </a:rPr>
              <a:t>EC Declaration</a:t>
            </a:r>
          </a:p>
        </p:txBody>
      </p:sp>
      <p:sp>
        <p:nvSpPr>
          <p:cNvPr id="35" name="Rettangolo 34"/>
          <p:cNvSpPr/>
          <p:nvPr/>
        </p:nvSpPr>
        <p:spPr>
          <a:xfrm>
            <a:off x="3719105" y="3766509"/>
            <a:ext cx="3060000" cy="28995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</a:pPr>
            <a:r>
              <a:rPr lang="en-GB" sz="1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Documentation:</a:t>
            </a:r>
          </a:p>
        </p:txBody>
      </p:sp>
      <p:sp>
        <p:nvSpPr>
          <p:cNvPr id="36" name="Rettangolo 35"/>
          <p:cNvSpPr/>
          <p:nvPr/>
        </p:nvSpPr>
        <p:spPr>
          <a:xfrm>
            <a:off x="3719105" y="5211127"/>
            <a:ext cx="3060000" cy="28995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</a:pPr>
            <a:r>
              <a:rPr lang="en-GB" sz="1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Regulations and Standards:</a:t>
            </a:r>
          </a:p>
        </p:txBody>
      </p:sp>
      <p:sp>
        <p:nvSpPr>
          <p:cNvPr id="37" name="Rettangolo 36"/>
          <p:cNvSpPr/>
          <p:nvPr/>
        </p:nvSpPr>
        <p:spPr>
          <a:xfrm>
            <a:off x="3719105" y="5545535"/>
            <a:ext cx="3060000" cy="15676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900" dirty="0">
                <a:cs typeface="Times New Roman" panose="02020603050405020304" pitchFamily="18" charset="0"/>
              </a:rPr>
              <a:t>Generating set is designed in compliance with the following regulations and standards:</a:t>
            </a:r>
          </a:p>
          <a:p>
            <a:pPr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900" dirty="0">
                <a:cs typeface="Times New Roman" panose="02020603050405020304" pitchFamily="18" charset="0"/>
              </a:rPr>
              <a:t>ISO 8528</a:t>
            </a:r>
          </a:p>
          <a:p>
            <a:pPr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900" dirty="0" smtClean="0">
                <a:cs typeface="Times New Roman" panose="02020603050405020304" pitchFamily="18" charset="0"/>
              </a:rPr>
              <a:t>2006/42/EC </a:t>
            </a:r>
            <a:r>
              <a:rPr lang="en-GB" sz="900" dirty="0">
                <a:cs typeface="Times New Roman" panose="02020603050405020304" pitchFamily="18" charset="0"/>
              </a:rPr>
              <a:t>(Machinery) and subsequent amendments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900" dirty="0" smtClean="0">
                <a:cs typeface="Times New Roman" panose="02020603050405020304" pitchFamily="18" charset="0"/>
              </a:rPr>
              <a:t>2014/30/EU </a:t>
            </a:r>
            <a:r>
              <a:rPr lang="en-GB" sz="900" dirty="0">
                <a:cs typeface="Times New Roman" panose="02020603050405020304" pitchFamily="18" charset="0"/>
              </a:rPr>
              <a:t>(Electromagnetic Compatibility) and subsequent amendments</a:t>
            </a:r>
          </a:p>
          <a:p>
            <a:pPr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900" dirty="0" smtClean="0">
                <a:cs typeface="Times New Roman" panose="02020603050405020304" pitchFamily="18" charset="0"/>
              </a:rPr>
              <a:t>2014/35/EU </a:t>
            </a:r>
            <a:r>
              <a:rPr lang="en-GB" sz="900" dirty="0">
                <a:cs typeface="Times New Roman" panose="02020603050405020304" pitchFamily="18" charset="0"/>
              </a:rPr>
              <a:t>(Low Voltage) and subsequent amendments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900" dirty="0">
                <a:cs typeface="Times New Roman" panose="02020603050405020304" pitchFamily="18" charset="0"/>
              </a:rPr>
              <a:t>2000/14/EC (Noise Emission in the Environment) and subsequent amendment</a:t>
            </a:r>
            <a:r>
              <a:rPr lang="it-IT" sz="900" dirty="0"/>
              <a:t> </a:t>
            </a:r>
            <a:r>
              <a:rPr lang="it-IT" sz="900" dirty="0">
                <a:cs typeface="Times New Roman" panose="02020603050405020304" pitchFamily="18" charset="0"/>
              </a:rPr>
              <a:t>2005/88/EC</a:t>
            </a:r>
            <a:endParaRPr lang="en-GB" sz="900" dirty="0">
              <a:cs typeface="Times New Roman" panose="02020603050405020304" pitchFamily="18" charset="0"/>
            </a:endParaRPr>
          </a:p>
          <a:p>
            <a:pPr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900" dirty="0" smtClean="0">
                <a:cs typeface="Times New Roman" panose="02020603050405020304" pitchFamily="18" charset="0"/>
              </a:rPr>
              <a:t>EN </a:t>
            </a:r>
            <a:r>
              <a:rPr lang="en-GB" sz="900" dirty="0">
                <a:cs typeface="Times New Roman" panose="02020603050405020304" pitchFamily="18" charset="0"/>
              </a:rPr>
              <a:t>61439-1</a:t>
            </a:r>
          </a:p>
        </p:txBody>
      </p:sp>
      <p:grpSp>
        <p:nvGrpSpPr>
          <p:cNvPr id="23" name="Gruppo 22"/>
          <p:cNvGrpSpPr/>
          <p:nvPr/>
        </p:nvGrpSpPr>
        <p:grpSpPr>
          <a:xfrm>
            <a:off x="113895" y="9751925"/>
            <a:ext cx="6720698" cy="242015"/>
            <a:chOff x="118006" y="10084028"/>
            <a:chExt cx="6963300" cy="250751"/>
          </a:xfrm>
        </p:grpSpPr>
        <p:grpSp>
          <p:nvGrpSpPr>
            <p:cNvPr id="25" name="Gruppo 24"/>
            <p:cNvGrpSpPr/>
            <p:nvPr/>
          </p:nvGrpSpPr>
          <p:grpSpPr>
            <a:xfrm>
              <a:off x="118006" y="10116009"/>
              <a:ext cx="6963300" cy="218770"/>
              <a:chOff x="139700" y="9826420"/>
              <a:chExt cx="6963300" cy="218770"/>
            </a:xfrm>
          </p:grpSpPr>
          <p:sp>
            <p:nvSpPr>
              <p:cNvPr id="30" name="CasellaDiTesto 18"/>
              <p:cNvSpPr txBox="1"/>
              <p:nvPr/>
            </p:nvSpPr>
            <p:spPr>
              <a:xfrm>
                <a:off x="139700" y="9826420"/>
                <a:ext cx="6963300" cy="218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772" b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Bertoli s.r.l. - 43013 - Langhirano (PR) - </a:t>
                </a:r>
                <a:r>
                  <a:rPr lang="fr-FR" sz="772" b="1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Italy</a:t>
                </a:r>
                <a:r>
                  <a:rPr lang="fr-FR" sz="772" b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- via </a:t>
                </a:r>
                <a:r>
                  <a:rPr lang="fr-FR" sz="772" b="1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Tomasicchio</a:t>
                </a:r>
                <a:r>
                  <a:rPr lang="fr-FR" sz="772" b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 3/5            +39 </a:t>
                </a:r>
                <a:r>
                  <a:rPr lang="fr-FR" sz="772" b="1" dirty="0" smtClean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0521 </a:t>
                </a:r>
                <a:r>
                  <a:rPr lang="fr-FR" sz="772" b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861386 -            +39 </a:t>
                </a:r>
                <a:r>
                  <a:rPr lang="fr-FR" sz="772" b="1" dirty="0" smtClean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0521 </a:t>
                </a:r>
                <a:r>
                  <a:rPr lang="fr-FR" sz="772" b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858265 -          </a:t>
                </a:r>
                <a:r>
                  <a:rPr lang="fr-FR" sz="772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 </a:t>
                </a:r>
                <a:r>
                  <a:rPr lang="fr-FR" sz="772" b="1" u="sng" dirty="0">
                    <a:solidFill>
                      <a:srgbClr val="000000"/>
                    </a:solidFill>
                    <a:ea typeface="Times New Roman" panose="02020603050405020304" pitchFamily="18" charset="0"/>
                    <a:hlinkClick r:id="rId3"/>
                  </a:rPr>
                  <a:t>info@bertolisrl.it</a:t>
                </a:r>
                <a:r>
                  <a:rPr lang="fr-FR" sz="772" b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- www.bertolisrl.it</a:t>
                </a:r>
                <a:endParaRPr lang="fr-FR" sz="1351" dirty="0">
                  <a:ea typeface="Times New Roman" panose="02020603050405020304" pitchFamily="18" charset="0"/>
                </a:endParaRPr>
              </a:p>
            </p:txBody>
          </p:sp>
          <p:pic>
            <p:nvPicPr>
              <p:cNvPr id="31" name="Picture 26" descr="tel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826" b="60876"/>
              <a:stretch>
                <a:fillRect/>
              </a:stretch>
            </p:blipFill>
            <p:spPr bwMode="auto">
              <a:xfrm>
                <a:off x="3044794" y="9874240"/>
                <a:ext cx="166731" cy="1219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3" descr="fax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7037" y="9868673"/>
                <a:ext cx="166731" cy="1453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tel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330" t="1236" b="66994"/>
              <a:stretch>
                <a:fillRect/>
              </a:stretch>
            </p:blipFill>
            <p:spPr bwMode="auto">
              <a:xfrm>
                <a:off x="5096467" y="9880530"/>
                <a:ext cx="166731" cy="1172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29" name="Connettore 1 28"/>
            <p:cNvCxnSpPr/>
            <p:nvPr/>
          </p:nvCxnSpPr>
          <p:spPr>
            <a:xfrm>
              <a:off x="118006" y="10084028"/>
              <a:ext cx="69633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" name="Gruppo 1"/>
          <p:cNvGrpSpPr/>
          <p:nvPr/>
        </p:nvGrpSpPr>
        <p:grpSpPr>
          <a:xfrm>
            <a:off x="266305" y="0"/>
            <a:ext cx="6682187" cy="1064934"/>
            <a:chOff x="266302" y="0"/>
            <a:chExt cx="6682187" cy="1091599"/>
          </a:xfrm>
        </p:grpSpPr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302" y="0"/>
              <a:ext cx="6682187" cy="10915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5" descr="C:\Users\Acquisti01\Creative Cloud Files\Bertoli Power Units bianco + logo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069" y="227906"/>
              <a:ext cx="2282760" cy="615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" name="Rettangolo 40"/>
          <p:cNvSpPr/>
          <p:nvPr/>
        </p:nvSpPr>
        <p:spPr>
          <a:xfrm>
            <a:off x="266300" y="4097025"/>
            <a:ext cx="3060000" cy="2800767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GB" sz="1050" i="1" u="sng" dirty="0" smtClean="0">
                <a:effectLst/>
                <a:cs typeface="Times New Roman" panose="02020603050405020304" pitchFamily="18" charset="0"/>
              </a:rPr>
              <a:t>Engine</a:t>
            </a:r>
            <a:r>
              <a:rPr lang="en-GB" sz="1050" dirty="0" smtClean="0">
                <a:effectLst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en-GB" sz="900" dirty="0">
                <a:cs typeface="Times New Roman" panose="02020603050405020304" pitchFamily="18" charset="0"/>
              </a:rPr>
              <a:t>12V electric starting with battery</a:t>
            </a:r>
          </a:p>
          <a:p>
            <a:pPr>
              <a:spcAft>
                <a:spcPts val="0"/>
              </a:spcAft>
            </a:pPr>
            <a:r>
              <a:rPr lang="en-GB" sz="900" dirty="0">
                <a:cs typeface="Times New Roman" panose="02020603050405020304" pitchFamily="18" charset="0"/>
              </a:rPr>
              <a:t>Radiator designed to work up to </a:t>
            </a:r>
            <a:r>
              <a:rPr lang="en-GB" sz="900" dirty="0" smtClean="0">
                <a:cs typeface="Times New Roman" panose="02020603050405020304" pitchFamily="18" charset="0"/>
              </a:rPr>
              <a:t>50°C </a:t>
            </a:r>
            <a:r>
              <a:rPr lang="en-GB" sz="900" dirty="0">
                <a:cs typeface="Times New Roman" panose="02020603050405020304" pitchFamily="18" charset="0"/>
              </a:rPr>
              <a:t>ambient temperature without power deration</a:t>
            </a:r>
          </a:p>
          <a:p>
            <a:pPr>
              <a:spcAft>
                <a:spcPts val="0"/>
              </a:spcAft>
            </a:pPr>
            <a:r>
              <a:rPr lang="en-GB" sz="900" dirty="0">
                <a:cs typeface="Times New Roman" panose="02020603050405020304" pitchFamily="18" charset="0"/>
              </a:rPr>
              <a:t>Low oil pressure and high coolant temperature sensors</a:t>
            </a:r>
          </a:p>
          <a:p>
            <a:pPr>
              <a:spcAft>
                <a:spcPts val="0"/>
              </a:spcAft>
            </a:pPr>
            <a:r>
              <a:rPr lang="en-GB" sz="900" dirty="0">
                <a:cs typeface="Times New Roman" panose="02020603050405020304" pitchFamily="18" charset="0"/>
              </a:rPr>
              <a:t>Fuel filter</a:t>
            </a:r>
          </a:p>
          <a:p>
            <a:pPr>
              <a:spcAft>
                <a:spcPts val="0"/>
              </a:spcAft>
            </a:pPr>
            <a:r>
              <a:rPr lang="en-GB" sz="900" dirty="0">
                <a:cs typeface="Times New Roman" panose="02020603050405020304" pitchFamily="18" charset="0"/>
              </a:rPr>
              <a:t>Lube oil filter</a:t>
            </a:r>
          </a:p>
          <a:p>
            <a:pPr>
              <a:spcAft>
                <a:spcPts val="0"/>
              </a:spcAft>
            </a:pPr>
            <a:r>
              <a:rPr lang="en-GB" sz="900" dirty="0">
                <a:cs typeface="Times New Roman" panose="02020603050405020304" pitchFamily="18" charset="0"/>
              </a:rPr>
              <a:t>Dry air filter</a:t>
            </a:r>
          </a:p>
          <a:p>
            <a:pPr>
              <a:spcAft>
                <a:spcPts val="0"/>
              </a:spcAft>
            </a:pPr>
            <a:r>
              <a:rPr lang="en-GB" sz="900" dirty="0">
                <a:cs typeface="Times New Roman" panose="02020603050405020304" pitchFamily="18" charset="0"/>
              </a:rPr>
              <a:t>Protection grids for rotating parts</a:t>
            </a:r>
          </a:p>
          <a:p>
            <a:pPr>
              <a:spcAft>
                <a:spcPts val="0"/>
              </a:spcAft>
            </a:pPr>
            <a:r>
              <a:rPr lang="en-GB" sz="900" dirty="0" smtClean="0">
                <a:cs typeface="Times New Roman" panose="02020603050405020304" pitchFamily="18" charset="0"/>
              </a:rPr>
              <a:t>Electronic </a:t>
            </a:r>
            <a:r>
              <a:rPr lang="en-GB" sz="900" dirty="0">
                <a:cs typeface="Times New Roman" panose="02020603050405020304" pitchFamily="18" charset="0"/>
              </a:rPr>
              <a:t>speed governor</a:t>
            </a:r>
          </a:p>
          <a:p>
            <a:pPr>
              <a:spcAft>
                <a:spcPts val="0"/>
              </a:spcAft>
            </a:pPr>
            <a:r>
              <a:rPr lang="en-GB" sz="900" dirty="0">
                <a:cs typeface="Times New Roman" panose="02020603050405020304" pitchFamily="18" charset="0"/>
              </a:rPr>
              <a:t>Industrial muffler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GB" sz="1050" i="1" u="sng" dirty="0" smtClean="0">
                <a:cs typeface="Times New Roman" panose="02020603050405020304" pitchFamily="18" charset="0"/>
              </a:rPr>
              <a:t>Alternator</a:t>
            </a:r>
            <a:r>
              <a:rPr lang="en-GB" sz="1050" dirty="0" smtClean="0">
                <a:cs typeface="Times New Roman" panose="02020603050405020304" pitchFamily="18" charset="0"/>
              </a:rPr>
              <a:t>:</a:t>
            </a:r>
          </a:p>
          <a:p>
            <a:r>
              <a:rPr lang="en-GB" sz="900" dirty="0" smtClean="0">
                <a:cs typeface="Times New Roman" panose="02020603050405020304" pitchFamily="18" charset="0"/>
              </a:rPr>
              <a:t>4P, three phase, single bearing, brushless, self excited</a:t>
            </a:r>
          </a:p>
          <a:p>
            <a:r>
              <a:rPr lang="en-GB" sz="900" dirty="0" smtClean="0">
                <a:cs typeface="Times New Roman" panose="02020603050405020304" pitchFamily="18" charset="0"/>
              </a:rPr>
              <a:t>Automatic voltage regulator, digital type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GB" sz="1050" i="1" u="sng" dirty="0" smtClean="0">
                <a:cs typeface="Times New Roman" panose="02020603050405020304" pitchFamily="18" charset="0"/>
              </a:rPr>
              <a:t>Structural steel base</a:t>
            </a:r>
            <a:r>
              <a:rPr lang="en-GB" sz="1050" i="1" dirty="0" smtClean="0"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en-GB" sz="900" dirty="0" smtClean="0">
                <a:cs typeface="Times New Roman" panose="02020603050405020304" pitchFamily="18" charset="0"/>
              </a:rPr>
              <a:t>Vibration dampers between engine/alternator monoblock and the base</a:t>
            </a:r>
          </a:p>
          <a:p>
            <a:pPr>
              <a:spcAft>
                <a:spcPts val="0"/>
              </a:spcAft>
            </a:pPr>
            <a:r>
              <a:rPr lang="en-GB" sz="900" dirty="0" smtClean="0">
                <a:cs typeface="Times New Roman" panose="02020603050405020304" pitchFamily="18" charset="0"/>
              </a:rPr>
              <a:t>Fuel tank </a:t>
            </a:r>
          </a:p>
          <a:p>
            <a:pPr>
              <a:spcAft>
                <a:spcPts val="0"/>
              </a:spcAft>
            </a:pPr>
            <a:r>
              <a:rPr lang="en-GB" sz="1050" i="1" u="sng" dirty="0" smtClean="0">
                <a:cs typeface="Times New Roman" panose="02020603050405020304" pitchFamily="18" charset="0"/>
              </a:rPr>
              <a:t>Set mounted control panel</a:t>
            </a:r>
            <a:endParaRPr lang="en-GB" sz="1050" i="1" dirty="0">
              <a:cs typeface="Times New Roman" panose="02020603050405020304" pitchFamily="18" charset="0"/>
            </a:endParaRPr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xmlns="" id="{D3396C94-3436-4A3A-A73F-E1DE985A49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18" y="1115441"/>
            <a:ext cx="2142514" cy="257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1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o 23"/>
          <p:cNvGrpSpPr/>
          <p:nvPr/>
        </p:nvGrpSpPr>
        <p:grpSpPr>
          <a:xfrm>
            <a:off x="113895" y="9751919"/>
            <a:ext cx="6720698" cy="242012"/>
            <a:chOff x="118006" y="10084028"/>
            <a:chExt cx="6963300" cy="250748"/>
          </a:xfrm>
        </p:grpSpPr>
        <p:grpSp>
          <p:nvGrpSpPr>
            <p:cNvPr id="26" name="Gruppo 25"/>
            <p:cNvGrpSpPr/>
            <p:nvPr/>
          </p:nvGrpSpPr>
          <p:grpSpPr>
            <a:xfrm>
              <a:off x="118006" y="10116006"/>
              <a:ext cx="6963300" cy="218770"/>
              <a:chOff x="139700" y="9826417"/>
              <a:chExt cx="6963300" cy="218770"/>
            </a:xfrm>
          </p:grpSpPr>
          <p:sp>
            <p:nvSpPr>
              <p:cNvPr id="28" name="CasellaDiTesto 18"/>
              <p:cNvSpPr txBox="1"/>
              <p:nvPr/>
            </p:nvSpPr>
            <p:spPr>
              <a:xfrm>
                <a:off x="139700" y="9826417"/>
                <a:ext cx="6963300" cy="218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772" b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Bertoli s.r.l. - 43013 - Langhirano (PR) - </a:t>
                </a:r>
                <a:r>
                  <a:rPr lang="fr-FR" sz="772" b="1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Italy</a:t>
                </a:r>
                <a:r>
                  <a:rPr lang="fr-FR" sz="772" b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- via </a:t>
                </a:r>
                <a:r>
                  <a:rPr lang="fr-FR" sz="772" b="1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Tomasicchio</a:t>
                </a:r>
                <a:r>
                  <a:rPr lang="fr-FR" sz="772" b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 3/5            +39 </a:t>
                </a:r>
                <a:r>
                  <a:rPr lang="fr-FR" sz="772" b="1" dirty="0" smtClean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0521 </a:t>
                </a:r>
                <a:r>
                  <a:rPr lang="fr-FR" sz="772" b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861386 -            +39 </a:t>
                </a:r>
                <a:r>
                  <a:rPr lang="fr-FR" sz="772" b="1" dirty="0" smtClean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0521 </a:t>
                </a:r>
                <a:r>
                  <a:rPr lang="fr-FR" sz="772" b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858265 -          </a:t>
                </a:r>
                <a:r>
                  <a:rPr lang="fr-FR" sz="772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 </a:t>
                </a:r>
                <a:r>
                  <a:rPr lang="fr-FR" sz="772" b="1" u="sng" dirty="0">
                    <a:solidFill>
                      <a:srgbClr val="000000"/>
                    </a:solidFill>
                    <a:ea typeface="Times New Roman" panose="02020603050405020304" pitchFamily="18" charset="0"/>
                    <a:hlinkClick r:id="rId2"/>
                  </a:rPr>
                  <a:t>info@bertolisrl.it</a:t>
                </a:r>
                <a:r>
                  <a:rPr lang="fr-FR" sz="772" b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- www.bertolisrl.it</a:t>
                </a:r>
                <a:endParaRPr lang="fr-FR" sz="1351" dirty="0">
                  <a:ea typeface="Times New Roman" panose="02020603050405020304" pitchFamily="18" charset="0"/>
                </a:endParaRPr>
              </a:p>
            </p:txBody>
          </p:sp>
          <p:pic>
            <p:nvPicPr>
              <p:cNvPr id="29" name="Picture 26" descr="tel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826" b="60876"/>
              <a:stretch>
                <a:fillRect/>
              </a:stretch>
            </p:blipFill>
            <p:spPr bwMode="auto">
              <a:xfrm>
                <a:off x="3044794" y="9874240"/>
                <a:ext cx="166731" cy="1219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3" descr="fax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7037" y="9868673"/>
                <a:ext cx="166731" cy="1453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tel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330" t="1236" b="66994"/>
              <a:stretch>
                <a:fillRect/>
              </a:stretch>
            </p:blipFill>
            <p:spPr bwMode="auto">
              <a:xfrm>
                <a:off x="5096467" y="9880530"/>
                <a:ext cx="166731" cy="1172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27" name="Connettore 1 26"/>
            <p:cNvCxnSpPr/>
            <p:nvPr/>
          </p:nvCxnSpPr>
          <p:spPr>
            <a:xfrm>
              <a:off x="118006" y="10084028"/>
              <a:ext cx="69633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309" y="146572"/>
            <a:ext cx="211987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3" name="Tabella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296256"/>
              </p:ext>
            </p:extLst>
          </p:nvPr>
        </p:nvGraphicFramePr>
        <p:xfrm>
          <a:off x="266297" y="1394839"/>
          <a:ext cx="3060000" cy="1260000"/>
        </p:xfrm>
        <a:graphic>
          <a:graphicData uri="http://schemas.openxmlformats.org/drawingml/2006/table">
            <a:tbl>
              <a:tblPr bandRow="1">
                <a:tableStyleId>{793D81CF-94F2-401A-BA57-92F5A7B2D0C5}</a:tableStyleId>
              </a:tblPr>
              <a:tblGrid>
                <a:gridCol w="1826082"/>
                <a:gridCol w="1233918"/>
              </a:tblGrid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Prime power output</a:t>
                      </a:r>
                      <a:r>
                        <a:rPr lang="en-GB" sz="1000" baseline="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0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(PRP)</a:t>
                      </a:r>
                      <a:endParaRPr lang="en-GB" sz="1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45/ 36 (KVA / kW)</a:t>
                      </a:r>
                      <a:endParaRPr lang="fr-FR" sz="1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9" marR="65329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Standby output (STP)</a:t>
                      </a:r>
                      <a:endParaRPr lang="en-GB" sz="1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50/ 40</a:t>
                      </a:r>
                      <a:r>
                        <a:rPr lang="fr-FR" sz="1000" baseline="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0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(KVA / kW)</a:t>
                      </a:r>
                      <a:endParaRPr lang="fr-FR" sz="1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9" marR="65329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Power factor</a:t>
                      </a:r>
                      <a:endParaRPr lang="en-GB" sz="1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0.8</a:t>
                      </a:r>
                      <a:endParaRPr lang="fr-FR" sz="1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9" marR="65329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Voltage</a:t>
                      </a:r>
                      <a:endParaRPr lang="en-GB" sz="1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400 (V)</a:t>
                      </a:r>
                      <a:endParaRPr lang="fr-FR" sz="1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9" marR="65329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Frequency</a:t>
                      </a:r>
                      <a:endParaRPr lang="en-GB" sz="1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50 (Hz)</a:t>
                      </a:r>
                      <a:endParaRPr lang="fr-FR" sz="1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9" marR="65329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Rated speed</a:t>
                      </a:r>
                      <a:endParaRPr lang="en-GB" sz="1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1500 (</a:t>
                      </a:r>
                      <a:r>
                        <a:rPr lang="en-GB" sz="10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RPM</a:t>
                      </a:r>
                      <a:r>
                        <a:rPr lang="fr-FR" sz="10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  <a:endParaRPr lang="fr-FR" sz="1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9" marR="65329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 @ PRP</a:t>
                      </a:r>
                      <a:endParaRPr lang="en-GB" sz="1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65,02(A)</a:t>
                      </a:r>
                      <a:endParaRPr lang="fr-FR" sz="1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29" marR="65329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34" name="Tabella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20904"/>
              </p:ext>
            </p:extLst>
          </p:nvPr>
        </p:nvGraphicFramePr>
        <p:xfrm>
          <a:off x="266297" y="3272943"/>
          <a:ext cx="3060000" cy="1080000"/>
        </p:xfrm>
        <a:graphic>
          <a:graphicData uri="http://schemas.openxmlformats.org/drawingml/2006/table">
            <a:tbl>
              <a:tblPr bandRow="1">
                <a:tableStyleId>{793D81CF-94F2-401A-BA57-92F5A7B2D0C5}</a:tableStyleId>
              </a:tblPr>
              <a:tblGrid>
                <a:gridCol w="1980514"/>
                <a:gridCol w="1079486"/>
              </a:tblGrid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Fuel</a:t>
                      </a:r>
                      <a:endParaRPr lang="en-GB" sz="1400" noProof="0" dirty="0">
                        <a:solidFill>
                          <a:srgbClr val="7B7B7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69485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Diesel EN590</a:t>
                      </a:r>
                      <a:endParaRPr lang="fr-FR" sz="10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329" marR="65329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Fuel tank capacity</a:t>
                      </a:r>
                      <a:endParaRPr lang="en-GB" sz="1400" noProof="0" dirty="0">
                        <a:solidFill>
                          <a:srgbClr val="7B7B7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69485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100 l</a:t>
                      </a:r>
                      <a:endParaRPr lang="fr-FR" sz="10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329" marR="65329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Autonomy @ 75% of PRP</a:t>
                      </a:r>
                      <a:endParaRPr lang="en-GB" sz="1400" noProof="0" dirty="0">
                        <a:solidFill>
                          <a:srgbClr val="7B7B7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69485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approx 14</a:t>
                      </a:r>
                      <a:r>
                        <a:rPr lang="fr-FR" sz="10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h</a:t>
                      </a:r>
                      <a:endParaRPr lang="fr-FR" sz="10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329" marR="65329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Consumption @ full load</a:t>
                      </a:r>
                      <a:endParaRPr lang="en-GB" sz="1400" noProof="0" dirty="0">
                        <a:solidFill>
                          <a:srgbClr val="7B7B7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69485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9,5 l/h</a:t>
                      </a:r>
                      <a:endParaRPr lang="fr-FR" sz="10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329" marR="65329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Consumption @ 75% of PRP</a:t>
                      </a:r>
                      <a:endParaRPr lang="en-GB" sz="1400" noProof="0" dirty="0">
                        <a:solidFill>
                          <a:srgbClr val="7B7B7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69485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7,0 l/h</a:t>
                      </a:r>
                      <a:endParaRPr lang="fr-FR" sz="10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329" marR="65329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Consumption @ 50% of PRP</a:t>
                      </a:r>
                      <a:endParaRPr lang="en-GB" sz="1400" noProof="0" dirty="0">
                        <a:solidFill>
                          <a:srgbClr val="7B7B7B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69485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4,7 l/h</a:t>
                      </a:r>
                      <a:endParaRPr lang="fr-FR" sz="10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329" marR="65329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6" name="Rettangolo 35"/>
          <p:cNvSpPr/>
          <p:nvPr/>
        </p:nvSpPr>
        <p:spPr>
          <a:xfrm>
            <a:off x="266296" y="1084314"/>
            <a:ext cx="3060000" cy="276999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b="1" dirty="0" err="1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Generating</a:t>
            </a:r>
            <a:r>
              <a:rPr lang="it-IT" sz="12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set</a:t>
            </a:r>
            <a:endParaRPr lang="en-US" sz="1200" b="1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ttangolo 36"/>
          <p:cNvSpPr/>
          <p:nvPr/>
        </p:nvSpPr>
        <p:spPr>
          <a:xfrm>
            <a:off x="266296" y="2957739"/>
            <a:ext cx="3060000" cy="276999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b="1" dirty="0" err="1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Fuel</a:t>
            </a:r>
            <a:r>
              <a:rPr lang="it-IT" sz="12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b="1" dirty="0" err="1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consumption</a:t>
            </a:r>
            <a:endParaRPr lang="en-US" sz="1200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  <p:graphicFrame>
        <p:nvGraphicFramePr>
          <p:cNvPr id="41" name="Tabella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987898"/>
              </p:ext>
            </p:extLst>
          </p:nvPr>
        </p:nvGraphicFramePr>
        <p:xfrm>
          <a:off x="303183" y="4940461"/>
          <a:ext cx="3060000" cy="1107042"/>
        </p:xfrm>
        <a:graphic>
          <a:graphicData uri="http://schemas.openxmlformats.org/drawingml/2006/table">
            <a:tbl>
              <a:tblPr bandRow="1">
                <a:tableStyleId>{793D81CF-94F2-401A-BA57-92F5A7B2D0C5}</a:tableStyleId>
              </a:tblPr>
              <a:tblGrid>
                <a:gridCol w="1802711"/>
                <a:gridCol w="1257289"/>
              </a:tblGrid>
              <a:tr h="184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Battery capacity</a:t>
                      </a:r>
                      <a:endParaRPr lang="en-GB" sz="1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x </a:t>
                      </a:r>
                      <a:r>
                        <a:rPr lang="it-IT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100 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Ah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4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Voltage</a:t>
                      </a:r>
                      <a:endParaRPr lang="en-GB" sz="1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Vdc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45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Cooling</a:t>
                      </a:r>
                      <a:r>
                        <a:rPr lang="en-GB" sz="1000" baseline="0" noProof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fan air flow</a:t>
                      </a:r>
                      <a:endParaRPr lang="en-GB" sz="10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1,8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m³/sec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45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aseline="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Air consumption @ PRP</a:t>
                      </a:r>
                      <a:endParaRPr lang="en-GB" sz="10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170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m³/h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45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u="none" strike="noStrike" kern="1200" baseline="0" noProof="0" dirty="0" smtClean="0">
                          <a:latin typeface="+mn-lt"/>
                          <a:cs typeface="Times New Roman" panose="02020603050405020304" pitchFamily="18" charset="0"/>
                        </a:rPr>
                        <a:t>Exhaust gas flow (max)</a:t>
                      </a:r>
                      <a:endParaRPr lang="en-GB" sz="10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211 Kg/h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45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u="none" strike="noStrike" kern="1200" baseline="0" noProof="0" dirty="0" smtClean="0">
                          <a:latin typeface="+mn-lt"/>
                          <a:cs typeface="Times New Roman" panose="02020603050405020304" pitchFamily="18" charset="0"/>
                        </a:rPr>
                        <a:t>Exhaust gas temperature (max)</a:t>
                      </a:r>
                      <a:endParaRPr lang="en-GB" sz="10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504 °C</a:t>
                      </a:r>
                      <a:endParaRPr lang="en-GB" sz="10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2" name="Rettangolo 41"/>
          <p:cNvSpPr/>
          <p:nvPr/>
        </p:nvSpPr>
        <p:spPr>
          <a:xfrm>
            <a:off x="307538" y="4651211"/>
            <a:ext cx="3060000" cy="276999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General </a:t>
            </a:r>
            <a:r>
              <a:rPr lang="it-IT" sz="1200" b="1" dirty="0" err="1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endParaRPr lang="en-US" sz="1200" b="1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5" name="Tabella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098607"/>
              </p:ext>
            </p:extLst>
          </p:nvPr>
        </p:nvGraphicFramePr>
        <p:xfrm>
          <a:off x="307542" y="7795372"/>
          <a:ext cx="3060000" cy="540000"/>
        </p:xfrm>
        <a:graphic>
          <a:graphicData uri="http://schemas.openxmlformats.org/drawingml/2006/table">
            <a:tbl>
              <a:tblPr bandRow="1">
                <a:tableStyleId>{793D81CF-94F2-401A-BA57-92F5A7B2D0C5}</a:tableStyleId>
              </a:tblPr>
              <a:tblGrid>
                <a:gridCol w="1530000"/>
                <a:gridCol w="1530000"/>
              </a:tblGrid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Temperature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25°C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Barometric pressure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en-US" sz="1000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aseline="0" dirty="0" err="1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kPA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Relative</a:t>
                      </a:r>
                      <a:r>
                        <a:rPr lang="en-US" sz="1000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humidity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30%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6" name="Rettangolo 45"/>
          <p:cNvSpPr/>
          <p:nvPr/>
        </p:nvSpPr>
        <p:spPr>
          <a:xfrm>
            <a:off x="337163" y="7447937"/>
            <a:ext cx="3060000" cy="276999"/>
          </a:xfrm>
          <a:prstGeom prst="rect">
            <a:avLst/>
          </a:prstGeom>
          <a:solidFill>
            <a:srgbClr val="FF0000"/>
          </a:solidFill>
        </p:spPr>
        <p:txBody>
          <a:bodyPr wrap="square" rIns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Standard operating environmental conditions</a:t>
            </a:r>
          </a:p>
        </p:txBody>
      </p:sp>
      <p:graphicFrame>
        <p:nvGraphicFramePr>
          <p:cNvPr id="59" name="Tabella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696909"/>
              </p:ext>
            </p:extLst>
          </p:nvPr>
        </p:nvGraphicFramePr>
        <p:xfrm>
          <a:off x="330202" y="8956348"/>
          <a:ext cx="6435441" cy="609600"/>
        </p:xfrm>
        <a:graphic>
          <a:graphicData uri="http://schemas.openxmlformats.org/drawingml/2006/table">
            <a:tbl>
              <a:tblPr bandRow="1">
                <a:tableStyleId>{793D81CF-94F2-401A-BA57-92F5A7B2D0C5}</a:tableStyleId>
              </a:tblPr>
              <a:tblGrid>
                <a:gridCol w="1003323"/>
                <a:gridCol w="5432118"/>
              </a:tblGrid>
              <a:tr h="243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800" kern="12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Prime</a:t>
                      </a:r>
                      <a:r>
                        <a:rPr lang="en-GB" sz="800" kern="1200" baseline="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Power </a:t>
                      </a:r>
                      <a:r>
                        <a:rPr lang="en-GB" sz="800" kern="12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(PRP)</a:t>
                      </a:r>
                      <a:endParaRPr lang="en-GB" sz="8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6948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baseline="0" dirty="0" smtClean="0">
                          <a:latin typeface="+mn-lt"/>
                        </a:rPr>
                        <a:t>Prime power is the maximum power available with varying loads for an unlimited of hours. The average power output during a 24h period of operation, must not exceed 80% of the declared primo power between the prescribed maintenance intervals at standard environmental conditions. A 10% overload is available for 1h every 12h of operation.</a:t>
                      </a:r>
                      <a:endParaRPr lang="en-GB" sz="800" noProof="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78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800" kern="12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Standby </a:t>
                      </a:r>
                      <a:r>
                        <a:rPr lang="en-GB" sz="800" kern="1200" baseline="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Power </a:t>
                      </a:r>
                      <a:r>
                        <a:rPr lang="en-GB" sz="800" kern="12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(STP)</a:t>
                      </a:r>
                      <a:endParaRPr lang="en-GB" sz="800" noProof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Stand-by power is the maximum power available for a period of 500h/y with a mean load of 90% of the declared stand-by power. No overload is permissible for this use.</a:t>
                      </a:r>
                      <a:endParaRPr lang="en-US" sz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0" name="Rettangolo 59"/>
          <p:cNvSpPr/>
          <p:nvPr/>
        </p:nvSpPr>
        <p:spPr>
          <a:xfrm>
            <a:off x="320244" y="8632343"/>
            <a:ext cx="6445399" cy="276999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Rating definitions</a:t>
            </a:r>
          </a:p>
        </p:txBody>
      </p:sp>
      <p:graphicFrame>
        <p:nvGraphicFramePr>
          <p:cNvPr id="61" name="Tabella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103725"/>
              </p:ext>
            </p:extLst>
          </p:nvPr>
        </p:nvGraphicFramePr>
        <p:xfrm>
          <a:off x="3705641" y="1387432"/>
          <a:ext cx="3060000" cy="3558169"/>
        </p:xfrm>
        <a:graphic>
          <a:graphicData uri="http://schemas.openxmlformats.org/drawingml/2006/table">
            <a:tbl>
              <a:tblPr bandRow="1">
                <a:tableStyleId>{793D81CF-94F2-401A-BA57-92F5A7B2D0C5}</a:tableStyleId>
              </a:tblPr>
              <a:tblGrid>
                <a:gridCol w="1985040"/>
                <a:gridCol w="1074960"/>
              </a:tblGrid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Manufacturer</a:t>
                      </a:r>
                      <a:endParaRPr lang="en-GB" sz="1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69485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BAUDOUIN</a:t>
                      </a:r>
                      <a:endParaRPr lang="fr-FR" sz="10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65329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Model</a:t>
                      </a:r>
                      <a:endParaRPr lang="en-GB" sz="1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69485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4M06G50/5</a:t>
                      </a:r>
                      <a:endParaRPr lang="fr-FR" sz="10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65329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Emissions</a:t>
                      </a:r>
                      <a:endParaRPr lang="en-GB" sz="1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Stage 0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8580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Cooling</a:t>
                      </a:r>
                      <a:endParaRPr lang="en-GB" sz="1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Water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8580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Aspiration</a:t>
                      </a:r>
                      <a:endParaRPr lang="en-GB" sz="1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err="1" smtClean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Turbocharged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8580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Combustion system</a:t>
                      </a:r>
                      <a:endParaRPr lang="en-GB" sz="1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 injection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8580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Compression ratio</a:t>
                      </a:r>
                      <a:endParaRPr lang="en-GB" sz="1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17,5 : 1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8580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Governor</a:t>
                      </a:r>
                      <a:endParaRPr lang="en-GB" sz="1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Electronic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8580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Cycle</a:t>
                      </a:r>
                      <a:endParaRPr lang="en-GB" sz="1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Diesel, 4 </a:t>
                      </a:r>
                      <a:r>
                        <a:rPr lang="it-IT" sz="1000" dirty="0" err="1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strokes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8580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8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Cylinders (number/configuration)</a:t>
                      </a:r>
                      <a:endParaRPr lang="en-GB" sz="1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4L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8580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Bore x Stroke</a:t>
                      </a:r>
                      <a:endParaRPr lang="en-GB" sz="1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89x92 (mm)</a:t>
                      </a:r>
                      <a:endParaRPr lang="en-GB" sz="10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Displacement</a:t>
                      </a:r>
                      <a:endParaRPr lang="en-GB" sz="1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2,3 l</a:t>
                      </a:r>
                      <a:endParaRPr lang="en-GB" sz="10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Standby mechanical power</a:t>
                      </a:r>
                      <a:endParaRPr lang="en-GB" sz="1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40  </a:t>
                      </a:r>
                      <a:r>
                        <a:rPr lang="en-GB" sz="1000" noProof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kWm</a:t>
                      </a:r>
                      <a:endParaRPr lang="en-GB" sz="10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Alternator</a:t>
                      </a:r>
                      <a:endParaRPr lang="en-GB" sz="1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35A / 12V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8580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Starter</a:t>
                      </a:r>
                      <a:r>
                        <a:rPr lang="en-GB" sz="1000" baseline="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motor</a:t>
                      </a:r>
                      <a:endParaRPr lang="en-GB" sz="1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3,7 kW / 12V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8580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Recommended lube</a:t>
                      </a:r>
                      <a:r>
                        <a:rPr lang="en-GB" sz="1000" baseline="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oil</a:t>
                      </a:r>
                      <a:endParaRPr lang="en-GB" sz="1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ACEA E3-E5</a:t>
                      </a:r>
                      <a:endParaRPr lang="en-GB" sz="10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8580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MAX oil capacity</a:t>
                      </a:r>
                      <a:endParaRPr lang="en-GB" sz="1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11,5</a:t>
                      </a:r>
                      <a:r>
                        <a:rPr lang="en-GB" sz="10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0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</a:t>
                      </a:r>
                      <a:endParaRPr lang="en-GB" sz="10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Coolant</a:t>
                      </a:r>
                      <a:r>
                        <a:rPr lang="en-GB" sz="1000" baseline="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capacity </a:t>
                      </a:r>
                      <a:r>
                        <a:rPr lang="en-GB" sz="10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(engine + radiator)</a:t>
                      </a:r>
                      <a:endParaRPr lang="en-GB" sz="1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9,4 l</a:t>
                      </a:r>
                      <a:endParaRPr lang="en-GB" sz="10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Oil consumption (% of fuel)</a:t>
                      </a:r>
                      <a:endParaRPr lang="en-GB" sz="1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≤ 0,4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8580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2" name="Tabella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685891"/>
              </p:ext>
            </p:extLst>
          </p:nvPr>
        </p:nvGraphicFramePr>
        <p:xfrm>
          <a:off x="3705641" y="5695206"/>
          <a:ext cx="3060000" cy="2666136"/>
        </p:xfrm>
        <a:graphic>
          <a:graphicData uri="http://schemas.openxmlformats.org/drawingml/2006/table">
            <a:tbl>
              <a:tblPr bandRow="1">
                <a:tableStyleId>{793D81CF-94F2-401A-BA57-92F5A7B2D0C5}</a:tableStyleId>
              </a:tblPr>
              <a:tblGrid>
                <a:gridCol w="2161759"/>
                <a:gridCol w="898241"/>
              </a:tblGrid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Manufacturer</a:t>
                      </a:r>
                      <a:endParaRPr lang="en-GB" sz="1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err="1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Mecc</a:t>
                      </a:r>
                      <a:r>
                        <a:rPr lang="en-GB" sz="1000" baseline="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000" noProof="0" dirty="0" err="1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Alte</a:t>
                      </a:r>
                      <a:endParaRPr lang="en-GB" sz="1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9066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Model</a:t>
                      </a:r>
                      <a:endParaRPr lang="en-GB" sz="1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ECP32-2S/4 C</a:t>
                      </a:r>
                      <a:endParaRPr lang="en-GB" sz="1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9066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Rated power</a:t>
                      </a:r>
                      <a:endParaRPr lang="en-GB" sz="1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45 kVA</a:t>
                      </a:r>
                      <a:endParaRPr lang="en-GB" sz="1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9066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Insulation</a:t>
                      </a:r>
                      <a:r>
                        <a:rPr lang="en-GB" sz="1000" baseline="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class</a:t>
                      </a:r>
                      <a:endParaRPr lang="en-GB" sz="1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</a:t>
                      </a:r>
                      <a:endParaRPr lang="en-GB" sz="1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9066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Mechanical</a:t>
                      </a:r>
                      <a:r>
                        <a:rPr lang="en-GB" sz="1000" baseline="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protection</a:t>
                      </a:r>
                      <a:endParaRPr lang="en-GB" sz="1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IP23</a:t>
                      </a:r>
                      <a:endParaRPr lang="en-GB" sz="1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9066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Regulator</a:t>
                      </a:r>
                      <a:endParaRPr lang="en-GB" sz="1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DSR, digital</a:t>
                      </a:r>
                      <a:endParaRPr lang="en-GB" sz="1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9066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Accuracy</a:t>
                      </a:r>
                      <a:endParaRPr lang="en-GB" sz="1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000" u="none" strike="noStrike" kern="1200" baseline="0" noProof="0" dirty="0" smtClean="0">
                          <a:latin typeface="+mn-lt"/>
                          <a:cs typeface="Times New Roman" panose="02020603050405020304" pitchFamily="18" charset="0"/>
                        </a:rPr>
                        <a:t>±1 %</a:t>
                      </a:r>
                      <a:endParaRPr lang="en-GB" sz="1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9066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Execution</a:t>
                      </a:r>
                      <a:endParaRPr lang="en-GB" sz="1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Brushless</a:t>
                      </a:r>
                      <a:endParaRPr lang="en-GB" sz="1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9066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Efficiency at full load</a:t>
                      </a:r>
                      <a:endParaRPr lang="en-GB" sz="1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88,3 %</a:t>
                      </a:r>
                      <a:endParaRPr lang="en-GB" sz="1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9066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Short circuit current</a:t>
                      </a:r>
                      <a:endParaRPr lang="en-GB" sz="1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&gt;300 %</a:t>
                      </a:r>
                      <a:endParaRPr lang="en-GB" sz="1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9066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Overload per 20 sec</a:t>
                      </a:r>
                      <a:endParaRPr lang="en-GB" sz="1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300 %</a:t>
                      </a:r>
                      <a:endParaRPr lang="en-GB" sz="1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9066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8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u="none" strike="noStrike" kern="1200" baseline="0" noProof="0" dirty="0" smtClean="0">
                          <a:latin typeface="+mn-lt"/>
                          <a:cs typeface="Times New Roman" panose="02020603050405020304" pitchFamily="18" charset="0"/>
                        </a:rPr>
                        <a:t>Waveform Distortion (THD) at full load </a:t>
                      </a:r>
                      <a:r>
                        <a:rPr lang="en-GB" sz="10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(LL/LN)</a:t>
                      </a:r>
                      <a:endParaRPr lang="en-GB" sz="1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1,8 / 1,9 %</a:t>
                      </a:r>
                      <a:endParaRPr lang="en-GB" sz="1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9066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MAX Overspeed</a:t>
                      </a:r>
                      <a:endParaRPr lang="en-GB" sz="1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2250 RPM</a:t>
                      </a:r>
                      <a:endParaRPr lang="en-GB" sz="1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9066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u="none" strike="noStrike" kern="1200" baseline="0" noProof="0" dirty="0" smtClean="0">
                          <a:latin typeface="+mn-lt"/>
                          <a:cs typeface="Times New Roman" panose="02020603050405020304" pitchFamily="18" charset="0"/>
                        </a:rPr>
                        <a:t>Air flow</a:t>
                      </a:r>
                      <a:endParaRPr lang="en-GB" sz="1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noProof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15,7 m³/min</a:t>
                      </a:r>
                      <a:endParaRPr lang="en-GB" sz="10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9066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3" name="Rettangolo 62"/>
          <p:cNvSpPr/>
          <p:nvPr/>
        </p:nvSpPr>
        <p:spPr>
          <a:xfrm>
            <a:off x="3705641" y="1085274"/>
            <a:ext cx="3060000" cy="276999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Engine</a:t>
            </a:r>
            <a:endParaRPr lang="en-US" sz="1200" b="1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ttangolo 63"/>
          <p:cNvSpPr/>
          <p:nvPr/>
        </p:nvSpPr>
        <p:spPr>
          <a:xfrm>
            <a:off x="3705641" y="5368262"/>
            <a:ext cx="3060000" cy="276999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it-IT" sz="1200" b="1" dirty="0" err="1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Alternator</a:t>
            </a:r>
            <a:endParaRPr lang="en-US" sz="1200" b="1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0" y="785426"/>
            <a:ext cx="701718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Rettangolo 34"/>
          <p:cNvSpPr/>
          <p:nvPr/>
        </p:nvSpPr>
        <p:spPr>
          <a:xfrm>
            <a:off x="307542" y="6235261"/>
            <a:ext cx="3060000" cy="276999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 err="1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Approx</a:t>
            </a:r>
            <a:r>
              <a:rPr lang="en-GB" sz="12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overall dims and weight</a:t>
            </a:r>
          </a:p>
        </p:txBody>
      </p:sp>
      <p:graphicFrame>
        <p:nvGraphicFramePr>
          <p:cNvPr id="38" name="Tabel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070354"/>
              </p:ext>
            </p:extLst>
          </p:nvPr>
        </p:nvGraphicFramePr>
        <p:xfrm>
          <a:off x="329758" y="6550762"/>
          <a:ext cx="3060002" cy="640080"/>
        </p:xfrm>
        <a:graphic>
          <a:graphicData uri="http://schemas.openxmlformats.org/drawingml/2006/table">
            <a:tbl>
              <a:tblPr bandRow="1">
                <a:tableStyleId>{793D81CF-94F2-401A-BA57-92F5A7B2D0C5}</a:tableStyleId>
              </a:tblPr>
              <a:tblGrid>
                <a:gridCol w="901356"/>
                <a:gridCol w="901356"/>
                <a:gridCol w="628645"/>
                <a:gridCol w="628645"/>
              </a:tblGrid>
              <a:tr h="33528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000" u="none" kern="1200" dirty="0" smtClean="0"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L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000" u="none" kern="1200" dirty="0" smtClean="0"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(cm)</a:t>
                      </a:r>
                      <a:endParaRPr lang="it-IT" sz="100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000" u="none" kern="1200" dirty="0" smtClean="0"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(W)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000" u="none" kern="1200" dirty="0" smtClean="0"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(cm)</a:t>
                      </a:r>
                      <a:endParaRPr lang="it-IT" sz="100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000" u="none" kern="1200" dirty="0" smtClean="0"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H 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000" u="none" kern="1200" dirty="0" smtClean="0"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(cm)</a:t>
                      </a:r>
                      <a:endParaRPr lang="it-IT" sz="100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000" u="none" kern="1200" dirty="0" err="1" smtClean="0"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Weight</a:t>
                      </a:r>
                      <a:endParaRPr lang="it-IT" sz="1000" u="none" kern="1200" dirty="0" smtClean="0"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000" u="none" kern="1200" dirty="0" smtClean="0"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(Kg)</a:t>
                      </a:r>
                      <a:endParaRPr lang="it-IT" sz="100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000" u="none" kern="1200" dirty="0" smtClean="0"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118</a:t>
                      </a:r>
                      <a:endParaRPr lang="it-IT" sz="100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000" u="none" kern="1200" dirty="0" smtClean="0"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64</a:t>
                      </a:r>
                      <a:endParaRPr lang="it-IT" sz="100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0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78</a:t>
                      </a:r>
                      <a:endParaRPr lang="it-IT" sz="100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0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285</a:t>
                      </a:r>
                      <a:endParaRPr lang="it-IT" sz="100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88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tangolo 42"/>
          <p:cNvSpPr/>
          <p:nvPr/>
        </p:nvSpPr>
        <p:spPr>
          <a:xfrm>
            <a:off x="254200" y="971293"/>
            <a:ext cx="3060000" cy="276999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Manual </a:t>
            </a: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control panel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46" name="Rettangolo 45"/>
          <p:cNvSpPr/>
          <p:nvPr/>
        </p:nvSpPr>
        <p:spPr>
          <a:xfrm>
            <a:off x="254200" y="1360268"/>
            <a:ext cx="306000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cs typeface="Times New Roman" panose="02020603050405020304" pitchFamily="18" charset="0"/>
              </a:rPr>
              <a:t>Set mounted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cs typeface="Times New Roman" panose="02020603050405020304" pitchFamily="18" charset="0"/>
              </a:rPr>
              <a:t>4P magneto-thermal circuit </a:t>
            </a:r>
            <a:r>
              <a:rPr lang="en-GB" sz="900" dirty="0" smtClean="0">
                <a:cs typeface="Times New Roman" panose="02020603050405020304" pitchFamily="18" charset="0"/>
              </a:rPr>
              <a:t>breaker</a:t>
            </a:r>
            <a:endParaRPr lang="en-GB" sz="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900" dirty="0" smtClean="0">
                <a:cs typeface="Times New Roman" panose="02020603050405020304" pitchFamily="18" charset="0"/>
              </a:rPr>
              <a:t>BE24A </a:t>
            </a:r>
            <a:r>
              <a:rPr lang="en-GB" sz="900" dirty="0">
                <a:cs typeface="Times New Roman" panose="02020603050405020304" pitchFamily="18" charset="0"/>
              </a:rPr>
              <a:t>Plus digital </a:t>
            </a:r>
            <a:r>
              <a:rPr lang="en-GB" sz="900" dirty="0" smtClean="0">
                <a:cs typeface="Times New Roman" panose="02020603050405020304" pitchFamily="18" charset="0"/>
              </a:rPr>
              <a:t>controller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900" dirty="0" smtClean="0">
                <a:cs typeface="Times New Roman" panose="02020603050405020304" pitchFamily="18" charset="0"/>
              </a:rPr>
              <a:t>Fuel level gauge</a:t>
            </a:r>
            <a:endParaRPr lang="en-GB" sz="900" dirty="0">
              <a:cs typeface="Times New Roman" panose="02020603050405020304" pitchFamily="18" charset="0"/>
            </a:endParaRP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it-IT" sz="900" dirty="0" smtClean="0">
                <a:cs typeface="Times New Roman" panose="02020603050405020304" pitchFamily="18" charset="0"/>
              </a:rPr>
              <a:t>Emergency </a:t>
            </a:r>
            <a:r>
              <a:rPr lang="it-IT" sz="900" dirty="0">
                <a:cs typeface="Times New Roman" panose="02020603050405020304" pitchFamily="18" charset="0"/>
              </a:rPr>
              <a:t>stop </a:t>
            </a:r>
            <a:r>
              <a:rPr lang="it-IT" sz="900" dirty="0" err="1" smtClean="0">
                <a:cs typeface="Times New Roman" panose="02020603050405020304" pitchFamily="18" charset="0"/>
              </a:rPr>
              <a:t>push</a:t>
            </a:r>
            <a:r>
              <a:rPr lang="it-IT" sz="900" dirty="0" smtClean="0">
                <a:cs typeface="Times New Roman" panose="02020603050405020304" pitchFamily="18" charset="0"/>
              </a:rPr>
              <a:t> </a:t>
            </a:r>
            <a:r>
              <a:rPr lang="it-IT" sz="900" dirty="0" err="1" smtClean="0">
                <a:cs typeface="Times New Roman" panose="02020603050405020304" pitchFamily="18" charset="0"/>
              </a:rPr>
              <a:t>button</a:t>
            </a:r>
            <a:endParaRPr lang="en-US" sz="900" dirty="0">
              <a:cs typeface="Times New Roman" panose="02020603050405020304" pitchFamily="18" charset="0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8551" y="269334"/>
            <a:ext cx="1968390" cy="828000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254200" y="2430836"/>
            <a:ext cx="3006660" cy="276999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b="1" dirty="0" err="1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it-IT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utostart</a:t>
            </a: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control panel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254200" y="2795547"/>
            <a:ext cx="306000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900" dirty="0" smtClean="0">
                <a:cs typeface="Times New Roman" panose="02020603050405020304" pitchFamily="18" charset="0"/>
              </a:rPr>
              <a:t>Set mounted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900" dirty="0" smtClean="0">
                <a:cs typeface="Times New Roman" panose="02020603050405020304" pitchFamily="18" charset="0"/>
              </a:rPr>
              <a:t>4P magneto-thermal circuit breaker</a:t>
            </a:r>
            <a:endParaRPr lang="en-GB" sz="9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900" dirty="0" smtClean="0">
                <a:cs typeface="Times New Roman" panose="02020603050405020304" pitchFamily="18" charset="0"/>
              </a:rPr>
              <a:t>BE24A Plus digital controller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cs typeface="Times New Roman" panose="02020603050405020304" pitchFamily="18" charset="0"/>
              </a:rPr>
              <a:t>Fuel level gauge</a:t>
            </a:r>
          </a:p>
          <a:p>
            <a:pPr marL="171450" indent="-1714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900" dirty="0" smtClean="0">
                <a:effectLst/>
                <a:cs typeface="Times New Roman" panose="02020603050405020304" pitchFamily="18" charset="0"/>
              </a:rPr>
              <a:t>Automatic battery charger</a:t>
            </a:r>
          </a:p>
          <a:p>
            <a:pPr marL="171450" indent="-1714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900" dirty="0" smtClean="0">
                <a:cs typeface="Times New Roman" panose="02020603050405020304" pitchFamily="18" charset="0"/>
              </a:rPr>
              <a:t>Emergency stop push button</a:t>
            </a:r>
            <a:endParaRPr lang="en-GB" sz="9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Arranged for remote transfer switch</a:t>
            </a: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106" y="4406716"/>
            <a:ext cx="1962075" cy="219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Rettangolo 37"/>
          <p:cNvSpPr/>
          <p:nvPr/>
        </p:nvSpPr>
        <p:spPr>
          <a:xfrm>
            <a:off x="249486" y="4433689"/>
            <a:ext cx="4020620" cy="5147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Digital controller for </a:t>
            </a:r>
            <a:r>
              <a:rPr lang="en-US" sz="900" dirty="0">
                <a:ea typeface="Calibri" panose="020F0502020204030204" pitchFamily="34" charset="0"/>
                <a:cs typeface="Times New Roman" panose="02020603050405020304" pitchFamily="18" charset="0"/>
              </a:rPr>
              <a:t>manual and automatic management </a:t>
            </a:r>
            <a:r>
              <a:rPr lang="en-US" sz="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of generators.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sz="9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Front Panel features</a:t>
            </a:r>
            <a:r>
              <a:rPr lang="en-US" sz="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171450" indent="-1714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 LEDs</a:t>
            </a:r>
          </a:p>
          <a:p>
            <a:pPr marL="171450" indent="-1714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three position key selector </a:t>
            </a:r>
            <a:r>
              <a:rPr lang="en-US" sz="900" dirty="0">
                <a:ea typeface="Calibri" panose="020F0502020204030204" pitchFamily="34" charset="0"/>
                <a:cs typeface="Times New Roman" panose="02020603050405020304" pitchFamily="18" charset="0"/>
              </a:rPr>
              <a:t>(ON / OFF / START</a:t>
            </a:r>
            <a:r>
              <a:rPr lang="en-US" sz="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171450" indent="-1714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6 push-buttons</a:t>
            </a:r>
          </a:p>
          <a:p>
            <a:pPr marL="171450" indent="-1714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indication </a:t>
            </a:r>
            <a:r>
              <a:rPr lang="en-US" sz="900" dirty="0">
                <a:ea typeface="Calibri" panose="020F0502020204030204" pitchFamily="34" charset="0"/>
                <a:cs typeface="Times New Roman" panose="02020603050405020304" pitchFamily="18" charset="0"/>
              </a:rPr>
              <a:t>of the main engine </a:t>
            </a:r>
            <a:r>
              <a:rPr lang="en-US" sz="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alarms</a:t>
            </a:r>
          </a:p>
          <a:p>
            <a:pPr marL="171450" indent="-1714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4 digit display showing </a:t>
            </a:r>
            <a:r>
              <a:rPr lang="en-US" sz="900" dirty="0">
                <a:ea typeface="Calibri" panose="020F0502020204030204" pitchFamily="34" charset="0"/>
                <a:cs typeface="Times New Roman" panose="02020603050405020304" pitchFamily="18" charset="0"/>
              </a:rPr>
              <a:t>engine </a:t>
            </a:r>
            <a:endParaRPr lang="en-US" sz="9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>
                <a:ea typeface="Calibri" panose="020F0502020204030204" pitchFamily="34" charset="0"/>
                <a:cs typeface="Times New Roman" panose="02020603050405020304" pitchFamily="18" charset="0"/>
              </a:rPr>
              <a:t>generator </a:t>
            </a:r>
            <a:r>
              <a:rPr lang="en-US" sz="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alarms </a:t>
            </a:r>
            <a:r>
              <a:rPr lang="en-US" sz="900" dirty="0"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parameters</a:t>
            </a:r>
            <a:endParaRPr lang="en-US" sz="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sz="900" b="1" dirty="0">
                <a:ea typeface="Calibri" panose="020F0502020204030204" pitchFamily="34" charset="0"/>
                <a:cs typeface="Times New Roman" panose="02020603050405020304" pitchFamily="18" charset="0"/>
              </a:rPr>
              <a:t>Parameters </a:t>
            </a:r>
            <a:r>
              <a:rPr lang="en-US" sz="9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displayed</a:t>
            </a:r>
            <a:r>
              <a:rPr lang="en-US" sz="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171450" indent="-171450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900" b="1" i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Generator</a:t>
            </a:r>
            <a:r>
              <a:rPr lang="en-US" sz="9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171450" indent="-1714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Voltage</a:t>
            </a:r>
          </a:p>
          <a:p>
            <a:pPr marL="171450" indent="-1714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Frequency</a:t>
            </a:r>
          </a:p>
          <a:p>
            <a:pPr marL="171450" indent="-1714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current</a:t>
            </a:r>
            <a:endParaRPr lang="en-US" sz="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900" b="1" i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Engine</a:t>
            </a:r>
            <a:r>
              <a:rPr lang="en-US" sz="9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171450" indent="-1714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battery voltage</a:t>
            </a:r>
          </a:p>
          <a:p>
            <a:pPr marL="171450" indent="-1714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900" dirty="0" smtClean="0"/>
              <a:t>charger alternator voltage</a:t>
            </a:r>
          </a:p>
          <a:p>
            <a:pPr marL="171450" indent="-1714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900" dirty="0" smtClean="0"/>
              <a:t> </a:t>
            </a:r>
            <a:r>
              <a:rPr lang="en-US" sz="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running hours </a:t>
            </a:r>
          </a:p>
          <a:p>
            <a:pPr marL="171450" indent="-1714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engine speed </a:t>
            </a:r>
            <a:r>
              <a:rPr lang="en-US" sz="900" dirty="0">
                <a:ea typeface="Calibri" panose="020F0502020204030204" pitchFamily="34" charset="0"/>
                <a:cs typeface="Times New Roman" panose="02020603050405020304" pitchFamily="18" charset="0"/>
              </a:rPr>
              <a:t>(RPM</a:t>
            </a:r>
            <a:r>
              <a:rPr lang="en-US" sz="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900" b="1" dirty="0">
                <a:ea typeface="Calibri" panose="020F0502020204030204" pitchFamily="34" charset="0"/>
                <a:cs typeface="Times New Roman" panose="02020603050405020304" pitchFamily="18" charset="0"/>
              </a:rPr>
              <a:t>Automatic shutdown </a:t>
            </a:r>
            <a:r>
              <a:rPr lang="en-US" sz="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  <a:r>
              <a:rPr lang="en-US" sz="900" dirty="0">
                <a:ea typeface="Calibri" panose="020F0502020204030204" pitchFamily="34" charset="0"/>
                <a:cs typeface="Times New Roman" panose="02020603050405020304" pitchFamily="18" charset="0"/>
              </a:rPr>
              <a:t>low oil pressure, high engine temperature, </a:t>
            </a:r>
            <a:r>
              <a:rPr lang="en-US" sz="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charge failure</a:t>
            </a:r>
            <a:r>
              <a:rPr lang="en-US" sz="9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low fuel level</a:t>
            </a:r>
            <a:endParaRPr lang="en-US" sz="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900" b="1" dirty="0">
                <a:ea typeface="Calibri" panose="020F0502020204030204" pitchFamily="34" charset="0"/>
                <a:cs typeface="Times New Roman" panose="02020603050405020304" pitchFamily="18" charset="0"/>
              </a:rPr>
              <a:t>In addition to </a:t>
            </a:r>
            <a:r>
              <a:rPr lang="en-US" sz="9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above alarms</a:t>
            </a:r>
            <a:r>
              <a:rPr lang="en-US" sz="900" b="1" dirty="0">
                <a:ea typeface="Calibri" panose="020F0502020204030204" pitchFamily="34" charset="0"/>
                <a:cs typeface="Times New Roman" panose="02020603050405020304" pitchFamily="18" charset="0"/>
              </a:rPr>
              <a:t>, the display </a:t>
            </a:r>
            <a:r>
              <a:rPr lang="en-US" sz="9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can show following </a:t>
            </a:r>
            <a:r>
              <a:rPr lang="en-US" sz="900" b="1" dirty="0">
                <a:ea typeface="Calibri" panose="020F0502020204030204" pitchFamily="34" charset="0"/>
                <a:cs typeface="Times New Roman" panose="02020603050405020304" pitchFamily="18" charset="0"/>
              </a:rPr>
              <a:t>faults: </a:t>
            </a:r>
            <a:endParaRPr lang="en-US" sz="9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external emergency stop</a:t>
            </a:r>
          </a:p>
          <a:p>
            <a:pPr marL="171450" indent="-1714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belt break</a:t>
            </a:r>
          </a:p>
          <a:p>
            <a:pPr marL="171450" indent="-1714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over-/under frequency</a:t>
            </a:r>
          </a:p>
          <a:p>
            <a:pPr marL="171450" indent="-1714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over-under voltage</a:t>
            </a:r>
          </a:p>
          <a:p>
            <a:pPr marL="171450" indent="-1714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failed start</a:t>
            </a:r>
          </a:p>
          <a:p>
            <a:pPr marL="171450" indent="-1714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over-under speed</a:t>
            </a:r>
          </a:p>
          <a:p>
            <a:pPr marL="171450" indent="-1714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overload</a:t>
            </a:r>
          </a:p>
          <a:p>
            <a:pPr marL="171450" indent="-1714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memory failure.</a:t>
            </a:r>
            <a:endParaRPr lang="en-US" sz="900" b="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249486" y="4128536"/>
            <a:ext cx="3006660" cy="278180"/>
          </a:xfrm>
          <a:prstGeom prst="rect">
            <a:avLst/>
          </a:prstGeom>
          <a:solidFill>
            <a:srgbClr val="FF0000"/>
          </a:solidFill>
        </p:spPr>
        <p:txBody>
          <a:bodyPr wrap="square" lIns="92610" tIns="46305" rIns="92610" bIns="46305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BE24A</a:t>
            </a:r>
            <a:endParaRPr lang="it-IT" sz="1200" dirty="0">
              <a:solidFill>
                <a:schemeClr val="bg1"/>
              </a:solidFill>
            </a:endParaRPr>
          </a:p>
        </p:txBody>
      </p:sp>
      <p:pic>
        <p:nvPicPr>
          <p:cNvPr id="40" name="Immagine 8" descr="Quadro carpenteria A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977" y="1829627"/>
            <a:ext cx="2219999" cy="1381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uppo 23"/>
          <p:cNvGrpSpPr/>
          <p:nvPr/>
        </p:nvGrpSpPr>
        <p:grpSpPr>
          <a:xfrm>
            <a:off x="113895" y="9751919"/>
            <a:ext cx="6720698" cy="242012"/>
            <a:chOff x="118006" y="10084028"/>
            <a:chExt cx="6963300" cy="250748"/>
          </a:xfrm>
        </p:grpSpPr>
        <p:grpSp>
          <p:nvGrpSpPr>
            <p:cNvPr id="25" name="Gruppo 24"/>
            <p:cNvGrpSpPr/>
            <p:nvPr/>
          </p:nvGrpSpPr>
          <p:grpSpPr>
            <a:xfrm>
              <a:off x="118006" y="10116006"/>
              <a:ext cx="6963300" cy="218770"/>
              <a:chOff x="139700" y="9826417"/>
              <a:chExt cx="6963300" cy="218770"/>
            </a:xfrm>
          </p:grpSpPr>
          <p:sp>
            <p:nvSpPr>
              <p:cNvPr id="32" name="CasellaDiTesto 18"/>
              <p:cNvSpPr txBox="1"/>
              <p:nvPr/>
            </p:nvSpPr>
            <p:spPr>
              <a:xfrm>
                <a:off x="139700" y="9826417"/>
                <a:ext cx="6963300" cy="218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772" b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Bertoli s.r.l. - 43013 - Langhirano (PR) - </a:t>
                </a:r>
                <a:r>
                  <a:rPr lang="fr-FR" sz="772" b="1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Italy</a:t>
                </a:r>
                <a:r>
                  <a:rPr lang="fr-FR" sz="772" b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- via </a:t>
                </a:r>
                <a:r>
                  <a:rPr lang="fr-FR" sz="772" b="1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Tomasicchio</a:t>
                </a:r>
                <a:r>
                  <a:rPr lang="fr-FR" sz="772" b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 3/5            +39 </a:t>
                </a:r>
                <a:r>
                  <a:rPr lang="fr-FR" sz="772" b="1" dirty="0" smtClean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0521 </a:t>
                </a:r>
                <a:r>
                  <a:rPr lang="fr-FR" sz="772" b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861386 -            +39 </a:t>
                </a:r>
                <a:r>
                  <a:rPr lang="fr-FR" sz="772" b="1" dirty="0" smtClean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0521 </a:t>
                </a:r>
                <a:r>
                  <a:rPr lang="fr-FR" sz="772" b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858265 -          </a:t>
                </a:r>
                <a:r>
                  <a:rPr lang="fr-FR" sz="772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 </a:t>
                </a:r>
                <a:r>
                  <a:rPr lang="fr-FR" sz="772" b="1" u="sng" dirty="0">
                    <a:solidFill>
                      <a:srgbClr val="000000"/>
                    </a:solidFill>
                    <a:ea typeface="Times New Roman" panose="02020603050405020304" pitchFamily="18" charset="0"/>
                    <a:hlinkClick r:id="rId5"/>
                  </a:rPr>
                  <a:t>info@bertolisrl.it</a:t>
                </a:r>
                <a:r>
                  <a:rPr lang="fr-FR" sz="772" b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- www.bertolisrl.it</a:t>
                </a:r>
                <a:endParaRPr lang="fr-FR" sz="1351" dirty="0">
                  <a:ea typeface="Times New Roman" panose="02020603050405020304" pitchFamily="18" charset="0"/>
                </a:endParaRPr>
              </a:p>
            </p:txBody>
          </p:sp>
          <p:pic>
            <p:nvPicPr>
              <p:cNvPr id="33" name="Picture 26" descr="tel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826" b="60876"/>
              <a:stretch>
                <a:fillRect/>
              </a:stretch>
            </p:blipFill>
            <p:spPr bwMode="auto">
              <a:xfrm>
                <a:off x="3044794" y="9874240"/>
                <a:ext cx="166731" cy="1219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3" descr="fax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7037" y="9868673"/>
                <a:ext cx="166731" cy="1453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tel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330" t="1236" b="66994"/>
              <a:stretch>
                <a:fillRect/>
              </a:stretch>
            </p:blipFill>
            <p:spPr bwMode="auto">
              <a:xfrm>
                <a:off x="5096467" y="9880530"/>
                <a:ext cx="166731" cy="1172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26" name="Connettore 1 25"/>
            <p:cNvCxnSpPr/>
            <p:nvPr/>
          </p:nvCxnSpPr>
          <p:spPr>
            <a:xfrm>
              <a:off x="118006" y="10084028"/>
              <a:ext cx="69633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7" name="Rettangolo 46"/>
          <p:cNvSpPr/>
          <p:nvPr/>
        </p:nvSpPr>
        <p:spPr>
          <a:xfrm>
            <a:off x="-2474296" y="6331887"/>
            <a:ext cx="220150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Available on request: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309" y="146572"/>
            <a:ext cx="211987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-5062950" y="7205220"/>
            <a:ext cx="3473450" cy="76174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300"/>
              </a:spcBef>
            </a:pPr>
            <a:r>
              <a:rPr lang="it-IT" sz="900" dirty="0">
                <a:cs typeface="Times New Roman" panose="02020603050405020304" pitchFamily="18" charset="0"/>
              </a:rPr>
              <a:t>1 EEC </a:t>
            </a:r>
            <a:r>
              <a:rPr lang="it-IT" sz="900" dirty="0" err="1">
                <a:cs typeface="Times New Roman" panose="02020603050405020304" pitchFamily="18" charset="0"/>
              </a:rPr>
              <a:t>socket</a:t>
            </a:r>
            <a:r>
              <a:rPr lang="it-IT" sz="900" dirty="0">
                <a:cs typeface="Times New Roman" panose="02020603050405020304" pitchFamily="18" charset="0"/>
              </a:rPr>
              <a:t> 2P+T 230V 16A</a:t>
            </a:r>
            <a:endParaRPr lang="en-US" sz="900" dirty="0"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r>
              <a:rPr lang="it-IT" sz="900" dirty="0">
                <a:cs typeface="Times New Roman" panose="02020603050405020304" pitchFamily="18" charset="0"/>
              </a:rPr>
              <a:t>1 EEC </a:t>
            </a:r>
            <a:r>
              <a:rPr lang="it-IT" sz="900" dirty="0" err="1">
                <a:cs typeface="Times New Roman" panose="02020603050405020304" pitchFamily="18" charset="0"/>
              </a:rPr>
              <a:t>socket</a:t>
            </a:r>
            <a:r>
              <a:rPr lang="it-IT" sz="900" dirty="0">
                <a:cs typeface="Times New Roman" panose="02020603050405020304" pitchFamily="18" charset="0"/>
              </a:rPr>
              <a:t> 3P+T+N 400V </a:t>
            </a:r>
            <a:r>
              <a:rPr lang="it-IT" sz="900" dirty="0" smtClean="0">
                <a:cs typeface="Times New Roman" panose="02020603050405020304" pitchFamily="18" charset="0"/>
              </a:rPr>
              <a:t>16A</a:t>
            </a:r>
          </a:p>
          <a:p>
            <a:pPr>
              <a:spcBef>
                <a:spcPts val="300"/>
              </a:spcBef>
            </a:pPr>
            <a:r>
              <a:rPr lang="it-IT" sz="900" dirty="0">
                <a:cs typeface="Times New Roman" panose="02020603050405020304" pitchFamily="18" charset="0"/>
              </a:rPr>
              <a:t>1 EEC </a:t>
            </a:r>
            <a:r>
              <a:rPr lang="it-IT" sz="900" dirty="0" err="1">
                <a:cs typeface="Times New Roman" panose="02020603050405020304" pitchFamily="18" charset="0"/>
              </a:rPr>
              <a:t>socket</a:t>
            </a:r>
            <a:r>
              <a:rPr lang="it-IT" sz="900" dirty="0">
                <a:cs typeface="Times New Roman" panose="02020603050405020304" pitchFamily="18" charset="0"/>
              </a:rPr>
              <a:t> 3P+T+N 400V 32A</a:t>
            </a:r>
          </a:p>
          <a:p>
            <a:pPr>
              <a:spcBef>
                <a:spcPts val="300"/>
              </a:spcBef>
            </a:pPr>
            <a:r>
              <a:rPr lang="it-IT" sz="900" dirty="0" smtClean="0">
                <a:cs typeface="Times New Roman" panose="02020603050405020304" pitchFamily="18" charset="0"/>
              </a:rPr>
              <a:t>RCCB </a:t>
            </a:r>
            <a:r>
              <a:rPr lang="it-IT" sz="900" dirty="0" err="1">
                <a:cs typeface="Times New Roman" panose="02020603050405020304" pitchFamily="18" charset="0"/>
              </a:rPr>
              <a:t>circuit</a:t>
            </a:r>
            <a:r>
              <a:rPr lang="it-IT" sz="900" dirty="0">
                <a:cs typeface="Times New Roman" panose="02020603050405020304" pitchFamily="18" charset="0"/>
              </a:rPr>
              <a:t> </a:t>
            </a:r>
            <a:r>
              <a:rPr lang="it-IT" sz="900" dirty="0" err="1">
                <a:cs typeface="Times New Roman" panose="02020603050405020304" pitchFamily="18" charset="0"/>
              </a:rPr>
              <a:t>breakers</a:t>
            </a:r>
            <a:endParaRPr lang="en-US" sz="900" dirty="0">
              <a:cs typeface="Times New Roman" panose="02020603050405020304" pitchFamily="18" charset="0"/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-5062950" y="6868381"/>
            <a:ext cx="4680000" cy="278180"/>
          </a:xfrm>
          <a:prstGeom prst="rect">
            <a:avLst/>
          </a:prstGeom>
          <a:solidFill>
            <a:srgbClr val="FF0000"/>
          </a:solidFill>
        </p:spPr>
        <p:txBody>
          <a:bodyPr wrap="square" lIns="92610" tIns="46305" rIns="92610" bIns="46305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b="1" dirty="0" err="1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Socket</a:t>
            </a:r>
            <a:r>
              <a:rPr lang="it-IT" sz="12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panel (</a:t>
            </a:r>
            <a:r>
              <a:rPr lang="it-IT" sz="1200" b="1" dirty="0" err="1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manual</a:t>
            </a:r>
            <a:r>
              <a:rPr lang="it-IT" sz="12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control panel </a:t>
            </a:r>
            <a:r>
              <a:rPr lang="it-IT" sz="1200" b="1" dirty="0" err="1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it-IT" sz="12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1200" dirty="0">
              <a:solidFill>
                <a:schemeClr val="bg1"/>
              </a:solidFill>
            </a:endParaRPr>
          </a:p>
        </p:txBody>
      </p:sp>
      <p:cxnSp>
        <p:nvCxnSpPr>
          <p:cNvPr id="23" name="Connettore 1 22"/>
          <p:cNvCxnSpPr/>
          <p:nvPr/>
        </p:nvCxnSpPr>
        <p:spPr>
          <a:xfrm>
            <a:off x="-24714" y="785426"/>
            <a:ext cx="701718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4" name="Rettangolo 33"/>
          <p:cNvSpPr/>
          <p:nvPr/>
        </p:nvSpPr>
        <p:spPr>
          <a:xfrm>
            <a:off x="4171143" y="6581507"/>
            <a:ext cx="216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cs typeface="Times New Roman" panose="02020603050405020304" pitchFamily="18" charset="0"/>
              </a:rPr>
              <a:t>Picture may not show the actual product due to presence or absence of optional items </a:t>
            </a:r>
          </a:p>
        </p:txBody>
      </p:sp>
      <p:sp>
        <p:nvSpPr>
          <p:cNvPr id="28" name="Rettangolo 27"/>
          <p:cNvSpPr/>
          <p:nvPr/>
        </p:nvSpPr>
        <p:spPr>
          <a:xfrm>
            <a:off x="4137771" y="3272601"/>
            <a:ext cx="20944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cs typeface="Times New Roman" panose="02020603050405020304" pitchFamily="18" charset="0"/>
              </a:rPr>
              <a:t>Picture may not show the actual product due to presence or absence of optional items </a:t>
            </a:r>
          </a:p>
        </p:txBody>
      </p:sp>
    </p:spTree>
    <p:extLst>
      <p:ext uri="{BB962C8B-B14F-4D97-AF65-F5344CB8AC3E}">
        <p14:creationId xmlns:p14="http://schemas.microsoft.com/office/powerpoint/2010/main" val="242053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307540" y="1395498"/>
            <a:ext cx="3600000" cy="3388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GB" sz="900" u="sng" dirty="0" smtClean="0">
                <a:cs typeface="Times New Roman" panose="02020603050405020304" pitchFamily="18" charset="0"/>
              </a:rPr>
              <a:t>Noise level achieved </a:t>
            </a:r>
            <a:r>
              <a:rPr lang="en-GB" sz="900" b="0" u="sng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: 75 </a:t>
            </a:r>
            <a:r>
              <a:rPr lang="en-GB" sz="900" b="0" u="sng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  <a:sym typeface="Symbol" panose="05050102010706020507" pitchFamily="18" charset="2"/>
              </a:rPr>
              <a:t></a:t>
            </a:r>
            <a:r>
              <a:rPr lang="en-GB" sz="900" b="0" u="sng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 3 dB(A) </a:t>
            </a:r>
            <a:r>
              <a:rPr lang="en-GB" sz="900" u="sng" dirty="0" smtClean="0">
                <a:cs typeface="Times New Roman" panose="02020603050405020304" pitchFamily="18" charset="0"/>
              </a:rPr>
              <a:t>@ 7 m measured in open space </a:t>
            </a:r>
            <a:endParaRPr lang="en-GB" sz="900" b="0" dirty="0" smtClean="0">
              <a:solidFill>
                <a:schemeClr val="tx1"/>
              </a:solidFill>
              <a:effectLst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900" dirty="0" smtClean="0">
                <a:cs typeface="Times New Roman" panose="02020603050405020304" pitchFamily="18" charset="0"/>
              </a:rPr>
              <a:t>Sturdy unit construction in </a:t>
            </a:r>
            <a:r>
              <a:rPr lang="en-GB" sz="900" dirty="0" err="1" smtClean="0">
                <a:cs typeface="Times New Roman" panose="02020603050405020304" pitchFamily="18" charset="0"/>
              </a:rPr>
              <a:t>electrowelded</a:t>
            </a:r>
            <a:r>
              <a:rPr lang="en-GB" sz="900" dirty="0" smtClean="0">
                <a:cs typeface="Times New Roman" panose="02020603050405020304" pitchFamily="18" charset="0"/>
              </a:rPr>
              <a:t> steel sheet</a:t>
            </a:r>
          </a:p>
          <a:p>
            <a:pPr marL="171450" lvl="0" indent="-171450" hangingPunct="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900" dirty="0" smtClean="0">
                <a:cs typeface="Times New Roman" panose="02020603050405020304" pitchFamily="18" charset="0"/>
              </a:rPr>
              <a:t>Sound absorbing lining of unalterable and a</a:t>
            </a:r>
          </a:p>
          <a:p>
            <a:pPr lvl="0" hangingPunct="0">
              <a:lnSpc>
                <a:spcPct val="150000"/>
              </a:lnSpc>
              <a:spcBef>
                <a:spcPts val="100"/>
              </a:spcBef>
            </a:pPr>
            <a:r>
              <a:rPr lang="en-GB" sz="900" dirty="0" err="1" smtClean="0">
                <a:cs typeface="Times New Roman" panose="02020603050405020304" pitchFamily="18" charset="0"/>
              </a:rPr>
              <a:t>dequately</a:t>
            </a:r>
            <a:r>
              <a:rPr lang="en-GB" sz="900" dirty="0" smtClean="0">
                <a:cs typeface="Times New Roman" panose="02020603050405020304" pitchFamily="18" charset="0"/>
              </a:rPr>
              <a:t> thick materials</a:t>
            </a:r>
          </a:p>
          <a:p>
            <a:pPr marL="171450" lvl="0" indent="-171450" hangingPunct="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900" dirty="0" smtClean="0">
                <a:cs typeface="Times New Roman" panose="02020603050405020304" pitchFamily="18" charset="0"/>
              </a:rPr>
              <a:t>Ventilation silencers made up of sound-absorbing baffles</a:t>
            </a:r>
          </a:p>
          <a:p>
            <a:pPr marL="171450" lvl="0" indent="-171450" hangingPunct="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900" dirty="0" smtClean="0">
                <a:cs typeface="Times New Roman" panose="02020603050405020304" pitchFamily="18" charset="0"/>
              </a:rPr>
              <a:t>Recessed knobs with lock</a:t>
            </a:r>
          </a:p>
          <a:p>
            <a:pPr marL="171450" lvl="0" indent="-171450" hangingPunct="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900" dirty="0" smtClean="0">
                <a:cs typeface="Times New Roman" panose="02020603050405020304" pitchFamily="18" charset="0"/>
              </a:rPr>
              <a:t>Sealing strip on the door shutters ensure an </a:t>
            </a:r>
          </a:p>
          <a:p>
            <a:pPr lvl="0" hangingPunct="0">
              <a:lnSpc>
                <a:spcPct val="150000"/>
              </a:lnSpc>
              <a:spcBef>
                <a:spcPts val="100"/>
              </a:spcBef>
            </a:pPr>
            <a:r>
              <a:rPr lang="en-GB" sz="900" dirty="0" smtClean="0">
                <a:cs typeface="Times New Roman" panose="02020603050405020304" pitchFamily="18" charset="0"/>
              </a:rPr>
              <a:t>excellent acoustic and water proofing;</a:t>
            </a:r>
          </a:p>
          <a:p>
            <a:pPr marL="171450" lvl="0" indent="-171450" hangingPunct="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cs typeface="Times New Roman" panose="02020603050405020304" pitchFamily="18" charset="0"/>
              </a:rPr>
              <a:t>Hinges fastened </a:t>
            </a:r>
            <a:r>
              <a:rPr lang="en-GB" sz="900" dirty="0" smtClean="0">
                <a:cs typeface="Times New Roman" panose="02020603050405020304" pitchFamily="18" charset="0"/>
              </a:rPr>
              <a:t>with screws</a:t>
            </a:r>
          </a:p>
          <a:p>
            <a:pPr marL="171450" lvl="0" indent="-171450" hangingPunct="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900" dirty="0" smtClean="0">
                <a:cs typeface="Times New Roman" panose="02020603050405020304" pitchFamily="18" charset="0"/>
              </a:rPr>
              <a:t>Hinged window for electric board, made up of safety </a:t>
            </a:r>
            <a:endParaRPr lang="en-GB" sz="900" dirty="0">
              <a:cs typeface="Times New Roman" panose="02020603050405020304" pitchFamily="18" charset="0"/>
            </a:endParaRPr>
          </a:p>
          <a:p>
            <a:pPr lvl="0" hangingPunct="0">
              <a:lnSpc>
                <a:spcPct val="150000"/>
              </a:lnSpc>
              <a:spcBef>
                <a:spcPts val="100"/>
              </a:spcBef>
            </a:pPr>
            <a:r>
              <a:rPr lang="en-GB" sz="900" dirty="0" smtClean="0">
                <a:cs typeface="Times New Roman" panose="02020603050405020304" pitchFamily="18" charset="0"/>
              </a:rPr>
              <a:t>glass, internal glass holding frame, outer boarder seal</a:t>
            </a:r>
          </a:p>
          <a:p>
            <a:pPr marL="171450" lvl="0" indent="-171450" hangingPunct="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900" dirty="0" smtClean="0">
                <a:cs typeface="Times New Roman" panose="02020603050405020304" pitchFamily="18" charset="0"/>
              </a:rPr>
              <a:t>Appropriate paintings for indoor and outdoor </a:t>
            </a:r>
          </a:p>
          <a:p>
            <a:pPr lvl="0" hangingPunct="0">
              <a:lnSpc>
                <a:spcPct val="150000"/>
              </a:lnSpc>
              <a:spcBef>
                <a:spcPts val="100"/>
              </a:spcBef>
            </a:pPr>
            <a:r>
              <a:rPr lang="en-GB" sz="900" dirty="0" smtClean="0">
                <a:cs typeface="Times New Roman" panose="02020603050405020304" pitchFamily="18" charset="0"/>
              </a:rPr>
              <a:t>installation and finishing with RAL epoxy painting</a:t>
            </a:r>
          </a:p>
          <a:p>
            <a:pPr marL="171450" indent="-171450" hangingPunct="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cs typeface="Times New Roman" panose="02020603050405020304" pitchFamily="18" charset="0"/>
              </a:rPr>
              <a:t>Rainproof gratings </a:t>
            </a:r>
            <a:r>
              <a:rPr lang="en-GB" sz="900" dirty="0" smtClean="0">
                <a:cs typeface="Times New Roman" panose="02020603050405020304" pitchFamily="18" charset="0"/>
              </a:rPr>
              <a:t>on the ventilation openings</a:t>
            </a:r>
          </a:p>
          <a:p>
            <a:pPr marL="171450" indent="-171450" hangingPunct="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900" dirty="0" smtClean="0">
                <a:cs typeface="Times New Roman" panose="02020603050405020304" pitchFamily="18" charset="0"/>
              </a:rPr>
              <a:t>Exhaust silencers</a:t>
            </a:r>
            <a:endParaRPr lang="en-GB" sz="9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206382" y="4890349"/>
            <a:ext cx="3542735" cy="276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Approx </a:t>
            </a:r>
            <a:r>
              <a:rPr lang="it-IT" sz="1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overall</a:t>
            </a:r>
            <a:r>
              <a:rPr lang="it-IT" sz="1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dimensions</a:t>
            </a:r>
            <a:r>
              <a:rPr lang="it-IT" sz="1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it-IT" sz="1200" b="1" dirty="0" err="1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weight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36" name="Rettangolo 35"/>
          <p:cNvSpPr/>
          <p:nvPr/>
        </p:nvSpPr>
        <p:spPr>
          <a:xfrm>
            <a:off x="1459758" y="9226982"/>
            <a:ext cx="4028971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tabLst>
                <a:tab pos="352425" algn="l"/>
                <a:tab pos="6818313" algn="r"/>
              </a:tabLst>
            </a:pPr>
            <a:r>
              <a:rPr lang="en-GB" sz="800" b="1" dirty="0">
                <a:ea typeface="Verdana" panose="020B0604030504040204" pitchFamily="34" charset="0"/>
                <a:cs typeface="Times New Roman" panose="02020603050405020304" pitchFamily="18" charset="0"/>
              </a:rPr>
              <a:t>Technical data are not binding. </a:t>
            </a:r>
            <a:endParaRPr lang="en-GB" sz="800" b="1" dirty="0" smtClean="0"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352425" algn="l"/>
                <a:tab pos="6818313" algn="r"/>
              </a:tabLst>
            </a:pPr>
            <a:r>
              <a:rPr lang="en-GB" sz="800" b="1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They </a:t>
            </a:r>
            <a:r>
              <a:rPr lang="en-GB" sz="800" b="1" dirty="0">
                <a:ea typeface="Verdana" panose="020B0604030504040204" pitchFamily="34" charset="0"/>
                <a:cs typeface="Times New Roman" panose="02020603050405020304" pitchFamily="18" charset="0"/>
              </a:rPr>
              <a:t>may be changed for technical improvements without prior notice</a:t>
            </a:r>
            <a:endParaRPr lang="it-IT" sz="800" b="1" dirty="0"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5" name="Gruppo 24"/>
          <p:cNvGrpSpPr/>
          <p:nvPr/>
        </p:nvGrpSpPr>
        <p:grpSpPr>
          <a:xfrm>
            <a:off x="113895" y="9751919"/>
            <a:ext cx="6720698" cy="242012"/>
            <a:chOff x="118006" y="10084028"/>
            <a:chExt cx="6963300" cy="250748"/>
          </a:xfrm>
        </p:grpSpPr>
        <p:grpSp>
          <p:nvGrpSpPr>
            <p:cNvPr id="26" name="Gruppo 25"/>
            <p:cNvGrpSpPr/>
            <p:nvPr/>
          </p:nvGrpSpPr>
          <p:grpSpPr>
            <a:xfrm>
              <a:off x="118006" y="10116006"/>
              <a:ext cx="6963300" cy="218770"/>
              <a:chOff x="139700" y="9826417"/>
              <a:chExt cx="6963300" cy="218770"/>
            </a:xfrm>
          </p:grpSpPr>
          <p:sp>
            <p:nvSpPr>
              <p:cNvPr id="28" name="CasellaDiTesto 18"/>
              <p:cNvSpPr txBox="1"/>
              <p:nvPr/>
            </p:nvSpPr>
            <p:spPr>
              <a:xfrm>
                <a:off x="139700" y="9826417"/>
                <a:ext cx="6963300" cy="218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772" b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Bertoli s.r.l. - 43013 - Langhirano (PR) - </a:t>
                </a:r>
                <a:r>
                  <a:rPr lang="fr-FR" sz="772" b="1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Italy</a:t>
                </a:r>
                <a:r>
                  <a:rPr lang="fr-FR" sz="772" b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- via </a:t>
                </a:r>
                <a:r>
                  <a:rPr lang="fr-FR" sz="772" b="1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Tomasicchio</a:t>
                </a:r>
                <a:r>
                  <a:rPr lang="fr-FR" sz="772" b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 3/5            +39 </a:t>
                </a:r>
                <a:r>
                  <a:rPr lang="fr-FR" sz="772" b="1" dirty="0" smtClean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0521 </a:t>
                </a:r>
                <a:r>
                  <a:rPr lang="fr-FR" sz="772" b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861386 -            +39 </a:t>
                </a:r>
                <a:r>
                  <a:rPr lang="fr-FR" sz="772" b="1" dirty="0" smtClean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0521 </a:t>
                </a:r>
                <a:r>
                  <a:rPr lang="fr-FR" sz="772" b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858265 -          </a:t>
                </a:r>
                <a:r>
                  <a:rPr lang="fr-FR" sz="772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 </a:t>
                </a:r>
                <a:r>
                  <a:rPr lang="fr-FR" sz="772" b="1" u="sng" dirty="0">
                    <a:solidFill>
                      <a:srgbClr val="000000"/>
                    </a:solidFill>
                    <a:ea typeface="Times New Roman" panose="02020603050405020304" pitchFamily="18" charset="0"/>
                    <a:hlinkClick r:id="rId2"/>
                  </a:rPr>
                  <a:t>info@bertolisrl.it</a:t>
                </a:r>
                <a:r>
                  <a:rPr lang="fr-FR" sz="772" b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- www.bertolisrl.it</a:t>
                </a:r>
                <a:endParaRPr lang="fr-FR" sz="1351" dirty="0">
                  <a:ea typeface="Times New Roman" panose="02020603050405020304" pitchFamily="18" charset="0"/>
                </a:endParaRPr>
              </a:p>
            </p:txBody>
          </p:sp>
          <p:pic>
            <p:nvPicPr>
              <p:cNvPr id="29" name="Picture 26" descr="tel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826" b="60876"/>
              <a:stretch>
                <a:fillRect/>
              </a:stretch>
            </p:blipFill>
            <p:spPr bwMode="auto">
              <a:xfrm>
                <a:off x="3044794" y="9874240"/>
                <a:ext cx="166731" cy="1219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3" descr="fax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7037" y="9868673"/>
                <a:ext cx="166731" cy="1453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tel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330" t="1236" b="66994"/>
              <a:stretch>
                <a:fillRect/>
              </a:stretch>
            </p:blipFill>
            <p:spPr bwMode="auto">
              <a:xfrm>
                <a:off x="5096467" y="9880530"/>
                <a:ext cx="166731" cy="1172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27" name="Connettore 1 26"/>
            <p:cNvCxnSpPr/>
            <p:nvPr/>
          </p:nvCxnSpPr>
          <p:spPr>
            <a:xfrm>
              <a:off x="118006" y="10084028"/>
              <a:ext cx="69633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309" y="146572"/>
            <a:ext cx="211987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ttangolo 31"/>
          <p:cNvSpPr/>
          <p:nvPr/>
        </p:nvSpPr>
        <p:spPr>
          <a:xfrm>
            <a:off x="307540" y="1109792"/>
            <a:ext cx="3600000" cy="276999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b="1" dirty="0" err="1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Soundproof</a:t>
            </a:r>
            <a:r>
              <a:rPr lang="it-IT" sz="12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b="1" dirty="0" err="1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canopy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34" name="Tabella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890065"/>
              </p:ext>
            </p:extLst>
          </p:nvPr>
        </p:nvGraphicFramePr>
        <p:xfrm>
          <a:off x="210867" y="5361373"/>
          <a:ext cx="3599999" cy="589892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825301"/>
                <a:gridCol w="1351636"/>
                <a:gridCol w="720081"/>
                <a:gridCol w="702981"/>
              </a:tblGrid>
              <a:tr h="35682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900" u="none" kern="1200" dirty="0" smtClean="0"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L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900" u="none" kern="1200" dirty="0" smtClean="0"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(cm)</a:t>
                      </a:r>
                      <a:endParaRPr lang="it-IT" sz="90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T="44603" marB="4460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900" u="none" kern="1200" dirty="0" smtClean="0"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W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900" u="none" kern="1200" dirty="0" smtClean="0"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(cm)</a:t>
                      </a:r>
                      <a:endParaRPr lang="it-IT" sz="90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T="44603" marB="4460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900" u="none" kern="1200" dirty="0" smtClean="0"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H 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900" u="none" kern="1200" dirty="0" smtClean="0"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(cm)</a:t>
                      </a:r>
                      <a:endParaRPr lang="it-IT" sz="90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T="44603" marB="4460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900" u="none" kern="1200" dirty="0" err="1" smtClean="0"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Weight</a:t>
                      </a:r>
                      <a:endParaRPr lang="it-IT" sz="900" u="none" kern="1200" dirty="0" smtClean="0"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900" u="none" kern="1200" dirty="0" smtClean="0"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(Kg)</a:t>
                      </a:r>
                      <a:endParaRPr lang="it-IT" sz="90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T="44603" marB="44603"/>
                </a:tc>
              </a:tr>
              <a:tr h="223016">
                <a:tc>
                  <a:txBody>
                    <a:bodyPr/>
                    <a:lstStyle/>
                    <a:p>
                      <a:pPr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900" u="none" kern="1200" dirty="0" smtClean="0"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250</a:t>
                      </a:r>
                      <a:endParaRPr lang="it-IT" sz="90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T="44603" marB="446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900" u="none" kern="1200" dirty="0" smtClean="0"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100</a:t>
                      </a:r>
                      <a:endParaRPr lang="it-IT" sz="90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T="44603" marB="446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9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175</a:t>
                      </a:r>
                      <a:endParaRPr lang="it-IT" sz="90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T="44603" marB="4460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9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1020</a:t>
                      </a:r>
                      <a:endParaRPr lang="it-IT" sz="90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T="44603" marB="44603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9" name="Picture 2" descr="C:\Users\Acquisti01\Desktop\GE_inso_15KVA_marmitta_estern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069" y="1955799"/>
            <a:ext cx="3351642" cy="2827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Connettore 1 18"/>
          <p:cNvCxnSpPr/>
          <p:nvPr/>
        </p:nvCxnSpPr>
        <p:spPr>
          <a:xfrm>
            <a:off x="-37071" y="785426"/>
            <a:ext cx="701718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8" name="Rettangolo 37"/>
          <p:cNvSpPr/>
          <p:nvPr/>
        </p:nvSpPr>
        <p:spPr>
          <a:xfrm>
            <a:off x="218640" y="6707516"/>
            <a:ext cx="3600000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GB" sz="900" cap="all" dirty="0" smtClean="0">
                <a:cs typeface="Times New Roman" panose="02020603050405020304" pitchFamily="18" charset="0"/>
              </a:rPr>
              <a:t>Single axle trailer </a:t>
            </a:r>
            <a:r>
              <a:rPr lang="en-GB" sz="900" dirty="0" smtClean="0">
                <a:cs typeface="Times New Roman" panose="02020603050405020304" pitchFamily="18" charset="0"/>
              </a:rPr>
              <a:t>with 2 wheels positioned at the sides</a:t>
            </a:r>
            <a:r>
              <a:rPr lang="en-GB" sz="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spcBef>
                <a:spcPts val="300"/>
              </a:spcBef>
            </a:pPr>
            <a:r>
              <a:rPr lang="en-GB" sz="900" dirty="0" smtClean="0">
                <a:cs typeface="Times New Roman" panose="02020603050405020304" pitchFamily="18" charset="0"/>
              </a:rPr>
              <a:t>Fix rigid </a:t>
            </a:r>
            <a:r>
              <a:rPr lang="en-GB" sz="900" cap="all" dirty="0" smtClean="0">
                <a:cs typeface="Times New Roman" panose="02020603050405020304" pitchFamily="18" charset="0"/>
              </a:rPr>
              <a:t>draw bar </a:t>
            </a:r>
            <a:r>
              <a:rPr lang="en-GB" sz="900" dirty="0" smtClean="0">
                <a:cs typeface="Times New Roman" panose="02020603050405020304" pitchFamily="18" charset="0"/>
              </a:rPr>
              <a:t>complete with towing eye suitable for standard balls (Ø = 50 mm)</a:t>
            </a:r>
          </a:p>
          <a:p>
            <a:pPr>
              <a:spcBef>
                <a:spcPts val="300"/>
              </a:spcBef>
            </a:pPr>
            <a:r>
              <a:rPr lang="en-GB" sz="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Front</a:t>
            </a:r>
            <a:r>
              <a:rPr lang="en-GB" sz="900" cap="al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stabilizer</a:t>
            </a:r>
            <a:r>
              <a:rPr lang="en-GB" sz="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adjustable in height</a:t>
            </a:r>
            <a:endParaRPr lang="en-GB" sz="900" dirty="0">
              <a:cs typeface="Times New Roman" panose="02020603050405020304" pitchFamily="18" charset="0"/>
            </a:endParaRPr>
          </a:p>
        </p:txBody>
      </p:sp>
      <p:sp>
        <p:nvSpPr>
          <p:cNvPr id="40" name="Rettangolo 39"/>
          <p:cNvSpPr/>
          <p:nvPr/>
        </p:nvSpPr>
        <p:spPr>
          <a:xfrm>
            <a:off x="4534179" y="7684139"/>
            <a:ext cx="21877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cs typeface="Times New Roman" panose="02020603050405020304" pitchFamily="18" charset="0"/>
              </a:rPr>
              <a:t>Picture may not show the actual product due to presence or absence of optional items </a:t>
            </a:r>
          </a:p>
        </p:txBody>
      </p:sp>
      <p:pic>
        <p:nvPicPr>
          <p:cNvPr id="41" name="Immagine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516" y="5437033"/>
            <a:ext cx="3567196" cy="241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218640" y="6391764"/>
            <a:ext cx="3600000" cy="276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Trailer for slow </a:t>
            </a:r>
            <a:r>
              <a:rPr lang="it-IT" sz="1200" b="1" dirty="0" err="1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towing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235365" y="7530886"/>
            <a:ext cx="3583275" cy="276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Approx </a:t>
            </a:r>
            <a:r>
              <a:rPr lang="it-IT" sz="1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overall</a:t>
            </a:r>
            <a:r>
              <a:rPr lang="it-IT" sz="1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2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dimensions</a:t>
            </a:r>
            <a:r>
              <a:rPr lang="it-IT" sz="1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it-IT" sz="1200" b="1" dirty="0" err="1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weight</a:t>
            </a:r>
            <a:endParaRPr lang="it-IT" sz="1200" dirty="0">
              <a:solidFill>
                <a:schemeClr val="bg1"/>
              </a:solidFill>
            </a:endParaRPr>
          </a:p>
        </p:txBody>
      </p:sp>
      <p:graphicFrame>
        <p:nvGraphicFramePr>
          <p:cNvPr id="44" name="Tabella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377319"/>
              </p:ext>
            </p:extLst>
          </p:nvPr>
        </p:nvGraphicFramePr>
        <p:xfrm>
          <a:off x="227004" y="7861039"/>
          <a:ext cx="3599999" cy="589892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825301"/>
                <a:gridCol w="1351636"/>
                <a:gridCol w="720081"/>
                <a:gridCol w="702981"/>
              </a:tblGrid>
              <a:tr h="35682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900" u="none" kern="1200" dirty="0" smtClean="0"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L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900" u="none" kern="1200" dirty="0" smtClean="0"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(cm)</a:t>
                      </a:r>
                      <a:endParaRPr lang="it-IT" sz="90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T="44603" marB="44603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900" u="none" kern="1200" dirty="0" smtClean="0"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(W)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900" u="none" kern="1200" dirty="0" smtClean="0"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(cm)</a:t>
                      </a:r>
                      <a:endParaRPr lang="it-IT" sz="90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T="44603" marB="44603"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900" u="none" kern="1200" dirty="0" smtClean="0"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H 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900" u="none" kern="1200" dirty="0" smtClean="0"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(cm)</a:t>
                      </a:r>
                      <a:endParaRPr lang="it-IT" sz="90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T="44603" marB="44603"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900" u="none" kern="1200" dirty="0" err="1" smtClean="0"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Weight</a:t>
                      </a:r>
                      <a:endParaRPr lang="it-IT" sz="900" u="none" kern="1200" dirty="0" smtClean="0"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900" u="none" kern="1200" dirty="0" smtClean="0"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(Kg)</a:t>
                      </a:r>
                      <a:endParaRPr lang="it-IT" sz="90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T="44603" marB="44603"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3016">
                <a:tc>
                  <a:txBody>
                    <a:bodyPr/>
                    <a:lstStyle/>
                    <a:p>
                      <a:pPr algn="ctr" defTabSz="914400" rtl="0" eaLnBrk="1" latinLnBrk="0" hangingPunct="1">
                        <a:spcAft>
                          <a:spcPts val="0"/>
                        </a:spcAft>
                      </a:pPr>
                      <a:endParaRPr lang="it-IT" sz="90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T="44603" marB="44603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 rtl="0" eaLnBrk="1" latinLnBrk="0" hangingPunct="1">
                        <a:spcAft>
                          <a:spcPts val="0"/>
                        </a:spcAft>
                      </a:pPr>
                      <a:endParaRPr lang="it-IT" sz="90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T="44603" marB="44603"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 rtl="0" eaLnBrk="1" latinLnBrk="0" hangingPunct="1">
                        <a:spcAft>
                          <a:spcPts val="0"/>
                        </a:spcAft>
                      </a:pPr>
                      <a:endParaRPr lang="it-IT" sz="90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T="44603" marB="44603"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 rtl="0" eaLnBrk="1" latinLnBrk="0" hangingPunct="1">
                        <a:spcAft>
                          <a:spcPts val="0"/>
                        </a:spcAft>
                      </a:pPr>
                      <a:endParaRPr lang="it-IT" sz="90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T="44603" marB="44603"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51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1086</TotalTime>
  <Words>1268</Words>
  <Application>Microsoft Office PowerPoint</Application>
  <PresentationFormat>Personalizzato</PresentationFormat>
  <Paragraphs>291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Commerciale4</dc:creator>
  <cp:lastModifiedBy>Matteo Varoli - Bertoli srl</cp:lastModifiedBy>
  <cp:revision>143</cp:revision>
  <cp:lastPrinted>2018-03-19T10:37:46Z</cp:lastPrinted>
  <dcterms:created xsi:type="dcterms:W3CDTF">2015-10-06T12:48:28Z</dcterms:created>
  <dcterms:modified xsi:type="dcterms:W3CDTF">2021-07-09T10:39:16Z</dcterms:modified>
</cp:coreProperties>
</file>