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0" r:id="rId4"/>
    <p:sldId id="261"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7A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8617EF-4FCD-47CB-99D0-F67EAB68DA66}" type="datetimeFigureOut">
              <a:rPr lang="ru-RU" smtClean="0"/>
              <a:pPr/>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9A0D3D-9158-47E7-91A2-C2323E0185B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617EF-4FCD-47CB-99D0-F67EAB68DA66}" type="datetimeFigureOut">
              <a:rPr lang="ru-RU" smtClean="0"/>
              <a:pPr/>
              <a:t>19.10.2023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A0D3D-9158-47E7-91A2-C2323E0185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Текст 13"/>
          <p:cNvSpPr>
            <a:spLocks noGrp="1"/>
          </p:cNvSpPr>
          <p:nvPr>
            <p:ph type="body" idx="1"/>
          </p:nvPr>
        </p:nvSpPr>
        <p:spPr>
          <a:xfrm>
            <a:off x="2214546" y="500042"/>
            <a:ext cx="8358246" cy="428628"/>
          </a:xfrm>
        </p:spPr>
        <p:txBody>
          <a:bodyPr>
            <a:noAutofit/>
          </a:bodyPr>
          <a:lstStyle/>
          <a:p>
            <a:pPr algn="ctr"/>
            <a:r>
              <a:rPr lang="en-US" sz="1800" b="1" dirty="0" smtClean="0">
                <a:solidFill>
                  <a:srgbClr val="0C57A6"/>
                </a:solidFill>
                <a:latin typeface="Arial" pitchFamily="34" charset="0"/>
                <a:cs typeface="Arial" pitchFamily="34" charset="0"/>
              </a:rPr>
              <a:t>We have been with you since 2012! </a:t>
            </a:r>
            <a:endParaRPr lang="" sz="1800" b="1" smtClean="0">
              <a:solidFill>
                <a:srgbClr val="0C57A6"/>
              </a:solidFill>
              <a:latin typeface="Arial" pitchFamily="34" charset="0"/>
              <a:cs typeface="Arial" pitchFamily="34" charset="0"/>
            </a:endParaRPr>
          </a:p>
          <a:p>
            <a:pPr algn="ctr"/>
            <a:r>
              <a:rPr lang="en-US" sz="1800" b="1" dirty="0" smtClean="0">
                <a:solidFill>
                  <a:srgbClr val="0C57A6"/>
                </a:solidFill>
                <a:latin typeface="Arial" pitchFamily="34" charset="0"/>
                <a:cs typeface="Arial" pitchFamily="34" charset="0"/>
              </a:rPr>
              <a:t>More than 10 years of experience and quality!</a:t>
            </a:r>
            <a:endParaRPr lang="ru-RU" sz="1800" b="1" dirty="0">
              <a:solidFill>
                <a:srgbClr val="0C57A6"/>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857224" y="1500174"/>
            <a:ext cx="1357322" cy="123816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929454" y="1500174"/>
            <a:ext cx="1291355" cy="128588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214678" y="1571612"/>
            <a:ext cx="2458200" cy="1143008"/>
          </a:xfrm>
          <a:prstGeom prst="rect">
            <a:avLst/>
          </a:prstGeom>
          <a:noFill/>
          <a:ln w="9525">
            <a:noFill/>
            <a:miter lim="800000"/>
            <a:headEnd/>
            <a:tailEnd/>
          </a:ln>
        </p:spPr>
      </p:pic>
      <p:sp>
        <p:nvSpPr>
          <p:cNvPr id="18" name="TextBox 17"/>
          <p:cNvSpPr txBox="1"/>
          <p:nvPr/>
        </p:nvSpPr>
        <p:spPr>
          <a:xfrm>
            <a:off x="142844" y="4714884"/>
            <a:ext cx="8858312" cy="1200329"/>
          </a:xfrm>
          <a:prstGeom prst="rect">
            <a:avLst/>
          </a:prstGeom>
          <a:noFill/>
        </p:spPr>
        <p:txBody>
          <a:bodyPr wrap="square" rtlCol="0">
            <a:spAutoFit/>
          </a:bodyPr>
          <a:lstStyle/>
          <a:p>
            <a:pPr algn="ctr"/>
            <a:r>
              <a:rPr lang="en-US" dirty="0" smtClean="0">
                <a:solidFill>
                  <a:schemeClr val="tx2">
                    <a:lumMod val="75000"/>
                  </a:schemeClr>
                </a:solidFill>
                <a:latin typeface="Arial" pitchFamily="34" charset="0"/>
                <a:cs typeface="Arial" pitchFamily="34" charset="0"/>
              </a:rPr>
              <a:t>A licensed, certified and accredited medical laboratory with its own modern production complex and more than 10 years of experience, located in the heart of Odesa at </a:t>
            </a:r>
            <a:r>
              <a:rPr lang="en-US" b="1" dirty="0" smtClean="0">
                <a:solidFill>
                  <a:schemeClr val="tx2">
                    <a:lumMod val="75000"/>
                  </a:schemeClr>
                </a:solidFill>
                <a:latin typeface="Arial" pitchFamily="34" charset="0"/>
                <a:cs typeface="Arial" pitchFamily="34" charset="0"/>
              </a:rPr>
              <a:t>24 Bohdana Khmelnytskoho Street</a:t>
            </a:r>
            <a:r>
              <a:rPr lang="en-US" dirty="0" smtClean="0">
                <a:solidFill>
                  <a:schemeClr val="tx2">
                    <a:lumMod val="75000"/>
                  </a:schemeClr>
                </a:solidFill>
                <a:latin typeface="Arial" pitchFamily="34" charset="0"/>
                <a:cs typeface="Arial" pitchFamily="34" charset="0"/>
              </a:rPr>
              <a:t>, with more than 30 lab.offices in Odesa and Odesa region.</a:t>
            </a:r>
            <a:endParaRPr lang="ru-RU" dirty="0">
              <a:solidFill>
                <a:schemeClr val="tx2">
                  <a:lumMod val="75000"/>
                </a:schemeClr>
              </a:solidFill>
              <a:latin typeface="Arial" pitchFamily="34" charset="0"/>
              <a:cs typeface="Arial" pitchFamily="34" charset="0"/>
            </a:endParaRPr>
          </a:p>
        </p:txBody>
      </p:sp>
      <p:pic>
        <p:nvPicPr>
          <p:cNvPr id="1030" name="Picture 6"/>
          <p:cNvPicPr>
            <a:picLocks noChangeAspect="1" noChangeArrowheads="1"/>
          </p:cNvPicPr>
          <p:nvPr/>
        </p:nvPicPr>
        <p:blipFill>
          <a:blip r:embed="rId5" cstate="print"/>
          <a:srcRect/>
          <a:stretch>
            <a:fillRect/>
          </a:stretch>
        </p:blipFill>
        <p:spPr bwMode="auto">
          <a:xfrm>
            <a:off x="1" y="6457418"/>
            <a:ext cx="2500297" cy="400581"/>
          </a:xfrm>
          <a:prstGeom prst="rect">
            <a:avLst/>
          </a:prstGeom>
          <a:noFill/>
          <a:ln w="9525">
            <a:noFill/>
            <a:miter lim="800000"/>
            <a:headEnd/>
            <a:tailEnd/>
          </a:ln>
        </p:spPr>
      </p:pic>
      <p:sp>
        <p:nvSpPr>
          <p:cNvPr id="21" name="TextBox 20"/>
          <p:cNvSpPr txBox="1"/>
          <p:nvPr/>
        </p:nvSpPr>
        <p:spPr>
          <a:xfrm>
            <a:off x="142844" y="2857496"/>
            <a:ext cx="2857520" cy="600164"/>
          </a:xfrm>
          <a:prstGeom prst="rect">
            <a:avLst/>
          </a:prstGeom>
          <a:noFill/>
        </p:spPr>
        <p:txBody>
          <a:bodyPr wrap="square" rtlCol="0">
            <a:spAutoFit/>
          </a:bodyPr>
          <a:lstStyle/>
          <a:p>
            <a:pPr algn="ctr"/>
            <a:r>
              <a:rPr lang="en-US" sz="1100" dirty="0" smtClean="0">
                <a:latin typeface="Arial" pitchFamily="34" charset="0"/>
                <a:cs typeface="Arial" pitchFamily="34" charset="0"/>
              </a:rPr>
              <a:t>The label "Made in Odesa region" dated 02.11.2021. 100% regional origin of the company</a:t>
            </a:r>
            <a:endParaRPr lang="ru-RU" sz="1400" dirty="0">
              <a:latin typeface="Arial" pitchFamily="34" charset="0"/>
              <a:cs typeface="Arial" pitchFamily="34" charset="0"/>
            </a:endParaRPr>
          </a:p>
        </p:txBody>
      </p:sp>
      <p:sp>
        <p:nvSpPr>
          <p:cNvPr id="22" name="TextBox 21"/>
          <p:cNvSpPr txBox="1"/>
          <p:nvPr/>
        </p:nvSpPr>
        <p:spPr>
          <a:xfrm>
            <a:off x="2786050" y="2857496"/>
            <a:ext cx="3214710" cy="600164"/>
          </a:xfrm>
          <a:prstGeom prst="rect">
            <a:avLst/>
          </a:prstGeom>
          <a:noFill/>
        </p:spPr>
        <p:txBody>
          <a:bodyPr wrap="square" rtlCol="0">
            <a:spAutoFit/>
          </a:bodyPr>
          <a:lstStyle/>
          <a:p>
            <a:pPr algn="ctr"/>
            <a:r>
              <a:rPr lang="en-US" sz="1100" dirty="0" smtClean="0">
                <a:latin typeface="Arial" pitchFamily="34" charset="0"/>
                <a:cs typeface="Arial" pitchFamily="34" charset="0"/>
              </a:rPr>
              <a:t>Certificated  company by ISO 9001:2015 quality management in the field of laboratory services, international certification since 2020</a:t>
            </a:r>
            <a:endParaRPr lang="ru-RU" sz="1400" dirty="0">
              <a:latin typeface="Arial" pitchFamily="34" charset="0"/>
              <a:cs typeface="Arial" pitchFamily="34" charset="0"/>
            </a:endParaRPr>
          </a:p>
        </p:txBody>
      </p:sp>
      <p:sp>
        <p:nvSpPr>
          <p:cNvPr id="23" name="TextBox 22"/>
          <p:cNvSpPr txBox="1"/>
          <p:nvPr/>
        </p:nvSpPr>
        <p:spPr>
          <a:xfrm>
            <a:off x="5929322" y="2857496"/>
            <a:ext cx="3214710" cy="769441"/>
          </a:xfrm>
          <a:prstGeom prst="rect">
            <a:avLst/>
          </a:prstGeom>
          <a:noFill/>
        </p:spPr>
        <p:txBody>
          <a:bodyPr wrap="square" rtlCol="0">
            <a:spAutoFit/>
          </a:bodyPr>
          <a:lstStyle/>
          <a:p>
            <a:pPr algn="ctr"/>
            <a:r>
              <a:rPr lang="en-US" sz="1100" dirty="0" smtClean="0">
                <a:latin typeface="Arial" pitchFamily="34" charset="0"/>
                <a:cs typeface="Arial" pitchFamily="34" charset="0"/>
              </a:rPr>
              <a:t>In July 2023, NAAU was audited for compliance with the requirements of EN ISO 15189:2015 (Medical laboratories - requirements for quality and competence</a:t>
            </a:r>
            <a:endParaRPr lang="ru-RU" sz="1400" dirty="0">
              <a:latin typeface="Arial" pitchFamily="34" charset="0"/>
              <a:cs typeface="Arial" pitchFamily="34" charset="0"/>
            </a:endParaRPr>
          </a:p>
        </p:txBody>
      </p:sp>
      <p:pic>
        <p:nvPicPr>
          <p:cNvPr id="1033" name="Picture 9"/>
          <p:cNvPicPr>
            <a:picLocks noChangeAspect="1" noChangeArrowheads="1"/>
          </p:cNvPicPr>
          <p:nvPr/>
        </p:nvPicPr>
        <p:blipFill>
          <a:blip r:embed="rId6" cstate="print"/>
          <a:srcRect/>
          <a:stretch>
            <a:fillRect/>
          </a:stretch>
        </p:blipFill>
        <p:spPr bwMode="auto">
          <a:xfrm>
            <a:off x="3714744" y="3571876"/>
            <a:ext cx="1585912" cy="1147762"/>
          </a:xfrm>
          <a:prstGeom prst="rect">
            <a:avLst/>
          </a:prstGeom>
          <a:noFill/>
          <a:ln w="9525">
            <a:noFill/>
            <a:miter lim="800000"/>
            <a:headEnd/>
            <a:tailEnd/>
          </a:ln>
        </p:spPr>
      </p:pic>
      <p:pic>
        <p:nvPicPr>
          <p:cNvPr id="2" name="Picture 2" descr="\\FREENAS\work\Директор\Бланки\Бланки\2019-2021\Лого с без фона дек 2021.png"/>
          <p:cNvPicPr>
            <a:picLocks noChangeAspect="1" noChangeArrowheads="1"/>
          </p:cNvPicPr>
          <p:nvPr/>
        </p:nvPicPr>
        <p:blipFill>
          <a:blip r:embed="rId7" cstate="print"/>
          <a:srcRect/>
          <a:stretch>
            <a:fillRect/>
          </a:stretch>
        </p:blipFill>
        <p:spPr bwMode="auto">
          <a:xfrm>
            <a:off x="285720" y="142852"/>
            <a:ext cx="3282967" cy="905338"/>
          </a:xfrm>
          <a:prstGeom prst="rect">
            <a:avLst/>
          </a:prstGeom>
          <a:noFill/>
        </p:spPr>
      </p:pic>
      <p:sp>
        <p:nvSpPr>
          <p:cNvPr id="16" name="TextBox 15"/>
          <p:cNvSpPr txBox="1"/>
          <p:nvPr/>
        </p:nvSpPr>
        <p:spPr>
          <a:xfrm>
            <a:off x="6357950" y="6429396"/>
            <a:ext cx="2714644" cy="338554"/>
          </a:xfrm>
          <a:prstGeom prst="rect">
            <a:avLst/>
          </a:prstGeom>
          <a:noFill/>
        </p:spPr>
        <p:txBody>
          <a:bodyPr wrap="square" rtlCol="0">
            <a:spAutoFit/>
          </a:bodyPr>
          <a:lstStyle/>
          <a:p>
            <a:r>
              <a:rPr lang="en-US" sz="1600" b="1" dirty="0" smtClean="0">
                <a:solidFill>
                  <a:schemeClr val="accent1">
                    <a:lumMod val="75000"/>
                  </a:schemeClr>
                </a:solidFill>
                <a:latin typeface="Arial" pitchFamily="34" charset="0"/>
                <a:cs typeface="Arial" pitchFamily="34" charset="0"/>
              </a:rPr>
              <a:t>artmediuz@gmail.com</a:t>
            </a:r>
            <a:endParaRPr lang="ru-RU" sz="16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dirty="0">
              <a:latin typeface="Arial" pitchFamily="34" charset="0"/>
              <a:cs typeface="Arial" pitchFamily="34" charset="0"/>
            </a:endParaRPr>
          </a:p>
        </p:txBody>
      </p:sp>
      <p:sp>
        <p:nvSpPr>
          <p:cNvPr id="18" name="TextBox 17"/>
          <p:cNvSpPr txBox="1"/>
          <p:nvPr/>
        </p:nvSpPr>
        <p:spPr>
          <a:xfrm>
            <a:off x="71438" y="950127"/>
            <a:ext cx="9001156" cy="3693319"/>
          </a:xfrm>
          <a:prstGeom prst="rect">
            <a:avLst/>
          </a:prstGeom>
          <a:noFill/>
        </p:spPr>
        <p:txBody>
          <a:bodyPr wrap="square" rtlCol="0">
            <a:spAutoFit/>
          </a:bodyPr>
          <a:lstStyle/>
          <a:p>
            <a:pPr algn="ctr"/>
            <a:r>
              <a:rPr lang="en-US" dirty="0" smtClean="0">
                <a:solidFill>
                  <a:schemeClr val="tx2">
                    <a:lumMod val="75000"/>
                  </a:schemeClr>
                </a:solidFill>
                <a:latin typeface="Arial" pitchFamily="34" charset="0"/>
                <a:cs typeface="Arial" pitchFamily="34" charset="0"/>
              </a:rPr>
              <a:t>The laboratory complex of the enterprise is designed to conduct general clinical, biochemical, immunological, virological laboratory tests using various methods and modern technologies </a:t>
            </a:r>
            <a:endParaRPr lang="uk-UA" dirty="0" smtClean="0">
              <a:solidFill>
                <a:schemeClr val="tx2">
                  <a:lumMod val="75000"/>
                </a:schemeClr>
              </a:solidFill>
              <a:latin typeface="Arial" pitchFamily="34" charset="0"/>
              <a:cs typeface="Arial" pitchFamily="34" charset="0"/>
            </a:endParaRPr>
          </a:p>
          <a:p>
            <a:pPr algn="ctr"/>
            <a:endParaRPr lang="uk-UA" dirty="0" smtClean="0">
              <a:solidFill>
                <a:schemeClr val="tx2">
                  <a:lumMod val="75000"/>
                </a:schemeClr>
              </a:solidFill>
              <a:latin typeface="Arial" pitchFamily="34" charset="0"/>
              <a:cs typeface="Arial" pitchFamily="34" charset="0"/>
            </a:endParaRPr>
          </a:p>
          <a:p>
            <a:pPr algn="ctr"/>
            <a:endParaRPr lang="uk-UA" dirty="0" smtClean="0">
              <a:solidFill>
                <a:schemeClr val="tx2">
                  <a:lumMod val="75000"/>
                </a:schemeClr>
              </a:solidFill>
              <a:latin typeface="Arial" pitchFamily="34" charset="0"/>
              <a:cs typeface="Arial" pitchFamily="34" charset="0"/>
            </a:endParaRPr>
          </a:p>
          <a:p>
            <a:pPr algn="ctr"/>
            <a:r>
              <a:rPr lang="en-US" dirty="0" smtClean="0">
                <a:solidFill>
                  <a:schemeClr val="tx2">
                    <a:lumMod val="75000"/>
                  </a:schemeClr>
                </a:solidFill>
                <a:latin typeface="Arial" pitchFamily="34" charset="0"/>
                <a:cs typeface="Arial" pitchFamily="34" charset="0"/>
              </a:rPr>
              <a:t>The laboratory is a leader and has unique methods for determining blood coagulation disorders (hemostasis). The only laboratory that deals with the problems of thrombophilia and pulmonary thrombosis, including miscarriage and IVF.</a:t>
            </a:r>
            <a:endParaRPr lang="uk-UA" dirty="0" smtClean="0">
              <a:solidFill>
                <a:schemeClr val="tx2">
                  <a:lumMod val="75000"/>
                </a:schemeClr>
              </a:solidFill>
              <a:latin typeface="Arial" pitchFamily="34" charset="0"/>
              <a:cs typeface="Arial" pitchFamily="34" charset="0"/>
            </a:endParaRPr>
          </a:p>
          <a:p>
            <a:pPr algn="ctr"/>
            <a:endParaRPr lang="uk-UA" dirty="0" smtClean="0">
              <a:solidFill>
                <a:schemeClr val="tx2">
                  <a:lumMod val="75000"/>
                </a:schemeClr>
              </a:solidFill>
              <a:latin typeface="Arial" pitchFamily="34" charset="0"/>
              <a:cs typeface="Arial" pitchFamily="34" charset="0"/>
            </a:endParaRPr>
          </a:p>
          <a:p>
            <a:pPr algn="ctr"/>
            <a:endParaRPr lang="uk-UA" dirty="0" smtClean="0">
              <a:solidFill>
                <a:schemeClr val="tx2">
                  <a:lumMod val="75000"/>
                </a:schemeClr>
              </a:solidFill>
              <a:latin typeface="Arial" pitchFamily="34" charset="0"/>
              <a:cs typeface="Arial" pitchFamily="34" charset="0"/>
            </a:endParaRPr>
          </a:p>
          <a:p>
            <a:pPr algn="ctr"/>
            <a:endParaRPr lang="uk-UA" dirty="0" smtClean="0">
              <a:solidFill>
                <a:schemeClr val="tx2">
                  <a:lumMod val="75000"/>
                </a:schemeClr>
              </a:solidFill>
              <a:latin typeface="Arial" pitchFamily="34" charset="0"/>
              <a:cs typeface="Arial" pitchFamily="34" charset="0"/>
            </a:endParaRPr>
          </a:p>
          <a:p>
            <a:pPr algn="ctr"/>
            <a:r>
              <a:rPr lang="en-US" dirty="0" smtClean="0">
                <a:solidFill>
                  <a:schemeClr val="tx2">
                    <a:lumMod val="75000"/>
                  </a:schemeClr>
                </a:solidFill>
                <a:latin typeface="Arial" pitchFamily="34" charset="0"/>
                <a:cs typeface="Arial" pitchFamily="34" charset="0"/>
              </a:rPr>
              <a:t>The laboratory has unique methods and conducts more than 300 types of laboratory tests using the most modern methods and equipment.</a:t>
            </a:r>
            <a:endParaRPr lang="ru-RU" dirty="0">
              <a:solidFill>
                <a:schemeClr val="tx2">
                  <a:lumMod val="75000"/>
                </a:schemeClr>
              </a:solidFill>
              <a:latin typeface="Arial" pitchFamily="34" charset="0"/>
              <a:cs typeface="Arial" pitchFamily="34" charset="0"/>
            </a:endParaRPr>
          </a:p>
        </p:txBody>
      </p:sp>
      <p:pic>
        <p:nvPicPr>
          <p:cNvPr id="1030" name="Picture 6"/>
          <p:cNvPicPr>
            <a:picLocks noChangeAspect="1" noChangeArrowheads="1"/>
          </p:cNvPicPr>
          <p:nvPr/>
        </p:nvPicPr>
        <p:blipFill>
          <a:blip r:embed="rId2" cstate="print"/>
          <a:srcRect/>
          <a:stretch>
            <a:fillRect/>
          </a:stretch>
        </p:blipFill>
        <p:spPr bwMode="auto">
          <a:xfrm>
            <a:off x="1" y="6457418"/>
            <a:ext cx="2500297" cy="400581"/>
          </a:xfrm>
          <a:prstGeom prst="rect">
            <a:avLst/>
          </a:prstGeom>
          <a:noFill/>
          <a:ln w="9525">
            <a:noFill/>
            <a:miter lim="800000"/>
            <a:headEnd/>
            <a:tailEnd/>
          </a:ln>
        </p:spPr>
      </p:pic>
      <p:sp>
        <p:nvSpPr>
          <p:cNvPr id="24" name="Стрелка вправо 23"/>
          <p:cNvSpPr/>
          <p:nvPr/>
        </p:nvSpPr>
        <p:spPr>
          <a:xfrm rot="5400000">
            <a:off x="4214810" y="1928802"/>
            <a:ext cx="357190" cy="357190"/>
          </a:xfrm>
          <a:prstGeom prst="rightArrow">
            <a:avLst/>
          </a:prstGeom>
          <a:solidFill>
            <a:srgbClr val="FFC000"/>
          </a:solidFill>
          <a:ln>
            <a:solidFill>
              <a:srgbClr val="0C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cstate="print"/>
          <a:srcRect/>
          <a:stretch>
            <a:fillRect/>
          </a:stretch>
        </p:blipFill>
        <p:spPr bwMode="auto">
          <a:xfrm>
            <a:off x="3480466" y="5000636"/>
            <a:ext cx="1805914" cy="1719258"/>
          </a:xfrm>
          <a:prstGeom prst="rect">
            <a:avLst/>
          </a:prstGeom>
          <a:noFill/>
          <a:ln w="9525">
            <a:noFill/>
            <a:miter lim="800000"/>
            <a:headEnd/>
            <a:tailEnd/>
          </a:ln>
        </p:spPr>
      </p:pic>
      <p:pic>
        <p:nvPicPr>
          <p:cNvPr id="20" name="Picture 2" descr="\\FREENAS\work\Директор\Бланки\Бланки\2019-2021\Лого с без фона дек 2021.png"/>
          <p:cNvPicPr>
            <a:picLocks noChangeAspect="1" noChangeArrowheads="1"/>
          </p:cNvPicPr>
          <p:nvPr/>
        </p:nvPicPr>
        <p:blipFill>
          <a:blip r:embed="rId4" cstate="print"/>
          <a:srcRect/>
          <a:stretch>
            <a:fillRect/>
          </a:stretch>
        </p:blipFill>
        <p:spPr bwMode="auto">
          <a:xfrm>
            <a:off x="142845" y="142852"/>
            <a:ext cx="2643206" cy="728912"/>
          </a:xfrm>
          <a:prstGeom prst="rect">
            <a:avLst/>
          </a:prstGeom>
          <a:noFill/>
        </p:spPr>
      </p:pic>
      <p:sp>
        <p:nvSpPr>
          <p:cNvPr id="21" name="Стрелка вправо 20"/>
          <p:cNvSpPr/>
          <p:nvPr/>
        </p:nvSpPr>
        <p:spPr>
          <a:xfrm rot="5400000">
            <a:off x="4214810" y="3500438"/>
            <a:ext cx="357190" cy="357190"/>
          </a:xfrm>
          <a:prstGeom prst="rightArrow">
            <a:avLst/>
          </a:prstGeom>
          <a:solidFill>
            <a:srgbClr val="FFC000"/>
          </a:solidFill>
          <a:ln>
            <a:solidFill>
              <a:srgbClr val="0C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6357950" y="6429396"/>
            <a:ext cx="2714644" cy="338554"/>
          </a:xfrm>
          <a:prstGeom prst="rect">
            <a:avLst/>
          </a:prstGeom>
          <a:noFill/>
        </p:spPr>
        <p:txBody>
          <a:bodyPr wrap="square" rtlCol="0">
            <a:spAutoFit/>
          </a:bodyPr>
          <a:lstStyle/>
          <a:p>
            <a:r>
              <a:rPr lang="en-US" sz="1600" b="1" dirty="0" smtClean="0">
                <a:solidFill>
                  <a:schemeClr val="accent1">
                    <a:lumMod val="75000"/>
                  </a:schemeClr>
                </a:solidFill>
                <a:latin typeface="Arial" pitchFamily="34" charset="0"/>
                <a:cs typeface="Arial" pitchFamily="34" charset="0"/>
              </a:rPr>
              <a:t>artmediuz@gmail.com</a:t>
            </a:r>
            <a:endParaRPr lang="ru-RU" sz="16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dirty="0">
              <a:latin typeface="Arial" pitchFamily="34" charset="0"/>
              <a:cs typeface="Arial" pitchFamily="34" charset="0"/>
            </a:endParaRPr>
          </a:p>
        </p:txBody>
      </p:sp>
      <p:sp>
        <p:nvSpPr>
          <p:cNvPr id="18" name="TextBox 17"/>
          <p:cNvSpPr txBox="1"/>
          <p:nvPr/>
        </p:nvSpPr>
        <p:spPr>
          <a:xfrm>
            <a:off x="71438" y="1000108"/>
            <a:ext cx="9001156" cy="1200329"/>
          </a:xfrm>
          <a:prstGeom prst="rect">
            <a:avLst/>
          </a:prstGeom>
          <a:noFill/>
        </p:spPr>
        <p:txBody>
          <a:bodyPr wrap="square" rtlCol="0">
            <a:spAutoFit/>
          </a:bodyPr>
          <a:lstStyle/>
          <a:p>
            <a:pPr algn="ctr"/>
            <a:r>
              <a:rPr lang="en-US" dirty="0" smtClean="0">
                <a:solidFill>
                  <a:schemeClr val="tx2">
                    <a:lumMod val="75000"/>
                  </a:schemeClr>
                </a:solidFill>
                <a:latin typeface="Arial" pitchFamily="34" charset="0"/>
                <a:cs typeface="Arial" pitchFamily="34" charset="0"/>
              </a:rPr>
              <a:t>We use technologies, equipment, and reagents from the world's best production leaders. Successfully combining them to realize all the advantages and quality of the equipment for specific tasks. Different manufacturers are the world’s leaders in each individual area. Thus, we have the best technologies in all our areas</a:t>
            </a:r>
            <a:endParaRPr lang="ru-RU" dirty="0">
              <a:solidFill>
                <a:schemeClr val="tx2">
                  <a:lumMod val="75000"/>
                </a:schemeClr>
              </a:solidFill>
              <a:latin typeface="Arial" pitchFamily="34" charset="0"/>
              <a:cs typeface="Arial" pitchFamily="34" charset="0"/>
            </a:endParaRPr>
          </a:p>
        </p:txBody>
      </p:sp>
      <p:pic>
        <p:nvPicPr>
          <p:cNvPr id="1030" name="Picture 6"/>
          <p:cNvPicPr>
            <a:picLocks noChangeAspect="1" noChangeArrowheads="1"/>
          </p:cNvPicPr>
          <p:nvPr/>
        </p:nvPicPr>
        <p:blipFill>
          <a:blip r:embed="rId2" cstate="print"/>
          <a:srcRect/>
          <a:stretch>
            <a:fillRect/>
          </a:stretch>
        </p:blipFill>
        <p:spPr bwMode="auto">
          <a:xfrm>
            <a:off x="1" y="6457418"/>
            <a:ext cx="2500297" cy="400581"/>
          </a:xfrm>
          <a:prstGeom prst="rect">
            <a:avLst/>
          </a:prstGeom>
          <a:noFill/>
          <a:ln w="9525">
            <a:noFill/>
            <a:miter lim="800000"/>
            <a:headEnd/>
            <a:tailEnd/>
          </a:ln>
        </p:spPr>
      </p:pic>
      <p:pic>
        <p:nvPicPr>
          <p:cNvPr id="20" name="Picture 2" descr="\\FREENAS\work\Директор\Бланки\Бланки\2019-2021\Лого с без фона дек 2021.png"/>
          <p:cNvPicPr>
            <a:picLocks noChangeAspect="1" noChangeArrowheads="1"/>
          </p:cNvPicPr>
          <p:nvPr/>
        </p:nvPicPr>
        <p:blipFill>
          <a:blip r:embed="rId3" cstate="print"/>
          <a:srcRect/>
          <a:stretch>
            <a:fillRect/>
          </a:stretch>
        </p:blipFill>
        <p:spPr bwMode="auto">
          <a:xfrm>
            <a:off x="142845" y="142852"/>
            <a:ext cx="2643206" cy="728912"/>
          </a:xfrm>
          <a:prstGeom prst="rect">
            <a:avLst/>
          </a:prstGeom>
          <a:noFill/>
        </p:spPr>
      </p:pic>
      <p:pic>
        <p:nvPicPr>
          <p:cNvPr id="10" name="Google Shape;98;p18"/>
          <p:cNvPicPr preferRelativeResize="0"/>
          <p:nvPr/>
        </p:nvPicPr>
        <p:blipFill>
          <a:blip r:embed="rId4" cstate="print">
            <a:alphaModFix/>
          </a:blip>
          <a:stretch>
            <a:fillRect/>
          </a:stretch>
        </p:blipFill>
        <p:spPr>
          <a:xfrm>
            <a:off x="428596" y="2428868"/>
            <a:ext cx="1720266" cy="271450"/>
          </a:xfrm>
          <a:prstGeom prst="rect">
            <a:avLst/>
          </a:prstGeom>
          <a:noFill/>
          <a:ln>
            <a:noFill/>
          </a:ln>
        </p:spPr>
      </p:pic>
      <p:pic>
        <p:nvPicPr>
          <p:cNvPr id="11" name="Google Shape;100;p18"/>
          <p:cNvPicPr preferRelativeResize="0"/>
          <p:nvPr/>
        </p:nvPicPr>
        <p:blipFill>
          <a:blip r:embed="rId5" cstate="print">
            <a:alphaModFix/>
          </a:blip>
          <a:stretch>
            <a:fillRect/>
          </a:stretch>
        </p:blipFill>
        <p:spPr>
          <a:xfrm>
            <a:off x="3214678" y="2357430"/>
            <a:ext cx="2000264" cy="428628"/>
          </a:xfrm>
          <a:prstGeom prst="rect">
            <a:avLst/>
          </a:prstGeom>
          <a:noFill/>
          <a:ln>
            <a:noFill/>
          </a:ln>
        </p:spPr>
      </p:pic>
      <p:pic>
        <p:nvPicPr>
          <p:cNvPr id="1026" name="Picture 2"/>
          <p:cNvPicPr>
            <a:picLocks noChangeAspect="1" noChangeArrowheads="1"/>
          </p:cNvPicPr>
          <p:nvPr/>
        </p:nvPicPr>
        <p:blipFill>
          <a:blip r:embed="rId6" cstate="print"/>
          <a:srcRect/>
          <a:stretch>
            <a:fillRect/>
          </a:stretch>
        </p:blipFill>
        <p:spPr bwMode="auto">
          <a:xfrm>
            <a:off x="3203812" y="3571876"/>
            <a:ext cx="1653940" cy="1000132"/>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214678" y="3071810"/>
            <a:ext cx="2519360" cy="384962"/>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357158" y="3071810"/>
            <a:ext cx="1838327" cy="530070"/>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286512" y="2928934"/>
            <a:ext cx="2143140" cy="489776"/>
          </a:xfrm>
          <a:prstGeom prst="rect">
            <a:avLst/>
          </a:prstGeom>
          <a:noFill/>
          <a:ln w="9525">
            <a:noFill/>
            <a:miter lim="800000"/>
            <a:headEnd/>
            <a:tailEnd/>
          </a:ln>
        </p:spPr>
      </p:pic>
      <p:pic>
        <p:nvPicPr>
          <p:cNvPr id="2" name="Picture 6"/>
          <p:cNvPicPr>
            <a:picLocks noChangeAspect="1" noChangeArrowheads="1"/>
          </p:cNvPicPr>
          <p:nvPr/>
        </p:nvPicPr>
        <p:blipFill>
          <a:blip r:embed="rId10" cstate="print"/>
          <a:srcRect/>
          <a:stretch>
            <a:fillRect/>
          </a:stretch>
        </p:blipFill>
        <p:spPr bwMode="auto">
          <a:xfrm>
            <a:off x="357158" y="3857628"/>
            <a:ext cx="2066558" cy="571504"/>
          </a:xfrm>
          <a:prstGeom prst="rect">
            <a:avLst/>
          </a:prstGeom>
          <a:noFill/>
          <a:ln w="9525">
            <a:noFill/>
            <a:miter lim="800000"/>
            <a:headEnd/>
            <a:tailEnd/>
          </a:ln>
        </p:spPr>
      </p:pic>
      <p:pic>
        <p:nvPicPr>
          <p:cNvPr id="3" name="Picture 7"/>
          <p:cNvPicPr>
            <a:picLocks noChangeAspect="1" noChangeArrowheads="1"/>
          </p:cNvPicPr>
          <p:nvPr/>
        </p:nvPicPr>
        <p:blipFill>
          <a:blip r:embed="rId11" cstate="print"/>
          <a:srcRect/>
          <a:stretch>
            <a:fillRect/>
          </a:stretch>
        </p:blipFill>
        <p:spPr bwMode="auto">
          <a:xfrm>
            <a:off x="6286512" y="2285992"/>
            <a:ext cx="2405056" cy="428346"/>
          </a:xfrm>
          <a:prstGeom prst="rect">
            <a:avLst/>
          </a:prstGeom>
          <a:noFill/>
          <a:ln w="9525">
            <a:noFill/>
            <a:miter lim="800000"/>
            <a:headEnd/>
            <a:tailEnd/>
          </a:ln>
        </p:spPr>
      </p:pic>
      <p:pic>
        <p:nvPicPr>
          <p:cNvPr id="1032" name="Picture 8"/>
          <p:cNvPicPr>
            <a:picLocks noChangeAspect="1" noChangeArrowheads="1"/>
          </p:cNvPicPr>
          <p:nvPr/>
        </p:nvPicPr>
        <p:blipFill>
          <a:blip r:embed="rId12" cstate="print"/>
          <a:srcRect/>
          <a:stretch>
            <a:fillRect/>
          </a:stretch>
        </p:blipFill>
        <p:spPr bwMode="auto">
          <a:xfrm>
            <a:off x="6300818" y="3786190"/>
            <a:ext cx="1914520" cy="690198"/>
          </a:xfrm>
          <a:prstGeom prst="rect">
            <a:avLst/>
          </a:prstGeom>
          <a:noFill/>
          <a:ln w="9525">
            <a:noFill/>
            <a:miter lim="800000"/>
            <a:headEnd/>
            <a:tailEnd/>
          </a:ln>
        </p:spPr>
      </p:pic>
      <p:pic>
        <p:nvPicPr>
          <p:cNvPr id="1033" name="Picture 9"/>
          <p:cNvPicPr>
            <a:picLocks noChangeAspect="1" noChangeArrowheads="1"/>
          </p:cNvPicPr>
          <p:nvPr/>
        </p:nvPicPr>
        <p:blipFill>
          <a:blip r:embed="rId13" cstate="print"/>
          <a:srcRect/>
          <a:stretch>
            <a:fillRect/>
          </a:stretch>
        </p:blipFill>
        <p:spPr bwMode="auto">
          <a:xfrm flipV="1">
            <a:off x="416662" y="4786322"/>
            <a:ext cx="1940760" cy="523886"/>
          </a:xfrm>
          <a:prstGeom prst="rect">
            <a:avLst/>
          </a:prstGeom>
          <a:noFill/>
          <a:ln w="9525">
            <a:noFill/>
            <a:miter lim="800000"/>
            <a:headEnd/>
            <a:tailEnd/>
          </a:ln>
        </p:spPr>
      </p:pic>
      <p:pic>
        <p:nvPicPr>
          <p:cNvPr id="1034" name="Picture 10"/>
          <p:cNvPicPr>
            <a:picLocks noChangeAspect="1" noChangeArrowheads="1"/>
          </p:cNvPicPr>
          <p:nvPr/>
        </p:nvPicPr>
        <p:blipFill>
          <a:blip r:embed="rId14" cstate="print"/>
          <a:srcRect/>
          <a:stretch>
            <a:fillRect/>
          </a:stretch>
        </p:blipFill>
        <p:spPr bwMode="auto">
          <a:xfrm>
            <a:off x="3143240" y="4786322"/>
            <a:ext cx="2143140" cy="673840"/>
          </a:xfrm>
          <a:prstGeom prst="rect">
            <a:avLst/>
          </a:prstGeom>
          <a:noFill/>
          <a:ln w="9525">
            <a:noFill/>
            <a:miter lim="800000"/>
            <a:headEnd/>
            <a:tailEnd/>
          </a:ln>
        </p:spPr>
      </p:pic>
      <p:pic>
        <p:nvPicPr>
          <p:cNvPr id="1035" name="Picture 11"/>
          <p:cNvPicPr>
            <a:picLocks noChangeAspect="1" noChangeArrowheads="1"/>
          </p:cNvPicPr>
          <p:nvPr/>
        </p:nvPicPr>
        <p:blipFill>
          <a:blip r:embed="rId15" cstate="print"/>
          <a:srcRect/>
          <a:stretch>
            <a:fillRect/>
          </a:stretch>
        </p:blipFill>
        <p:spPr bwMode="auto">
          <a:xfrm>
            <a:off x="6715140" y="4714884"/>
            <a:ext cx="1000132" cy="756805"/>
          </a:xfrm>
          <a:prstGeom prst="rect">
            <a:avLst/>
          </a:prstGeom>
          <a:noFill/>
          <a:ln w="9525">
            <a:noFill/>
            <a:miter lim="800000"/>
            <a:headEnd/>
            <a:tailEnd/>
          </a:ln>
        </p:spPr>
      </p:pic>
      <p:pic>
        <p:nvPicPr>
          <p:cNvPr id="1036" name="Picture 12"/>
          <p:cNvPicPr>
            <a:picLocks noChangeAspect="1" noChangeArrowheads="1"/>
          </p:cNvPicPr>
          <p:nvPr/>
        </p:nvPicPr>
        <p:blipFill>
          <a:blip r:embed="rId16" cstate="print"/>
          <a:srcRect/>
          <a:stretch>
            <a:fillRect/>
          </a:stretch>
        </p:blipFill>
        <p:spPr bwMode="auto">
          <a:xfrm>
            <a:off x="514337" y="5562622"/>
            <a:ext cx="1628771" cy="723898"/>
          </a:xfrm>
          <a:prstGeom prst="rect">
            <a:avLst/>
          </a:prstGeom>
          <a:noFill/>
          <a:ln w="9525">
            <a:noFill/>
            <a:miter lim="800000"/>
            <a:headEnd/>
            <a:tailEnd/>
          </a:ln>
        </p:spPr>
      </p:pic>
      <p:pic>
        <p:nvPicPr>
          <p:cNvPr id="1037" name="Picture 13"/>
          <p:cNvPicPr>
            <a:picLocks noChangeAspect="1" noChangeArrowheads="1"/>
          </p:cNvPicPr>
          <p:nvPr/>
        </p:nvPicPr>
        <p:blipFill>
          <a:blip r:embed="rId17" cstate="print"/>
          <a:srcRect/>
          <a:stretch>
            <a:fillRect/>
          </a:stretch>
        </p:blipFill>
        <p:spPr bwMode="auto">
          <a:xfrm>
            <a:off x="3286116" y="5643578"/>
            <a:ext cx="1857375" cy="762000"/>
          </a:xfrm>
          <a:prstGeom prst="rect">
            <a:avLst/>
          </a:prstGeom>
          <a:noFill/>
          <a:ln w="9525">
            <a:noFill/>
            <a:miter lim="800000"/>
            <a:headEnd/>
            <a:tailEnd/>
          </a:ln>
        </p:spPr>
      </p:pic>
      <p:sp>
        <p:nvSpPr>
          <p:cNvPr id="25" name="TextBox 24"/>
          <p:cNvSpPr txBox="1"/>
          <p:nvPr/>
        </p:nvSpPr>
        <p:spPr>
          <a:xfrm>
            <a:off x="6357950" y="6429396"/>
            <a:ext cx="2714644" cy="338554"/>
          </a:xfrm>
          <a:prstGeom prst="rect">
            <a:avLst/>
          </a:prstGeom>
          <a:noFill/>
        </p:spPr>
        <p:txBody>
          <a:bodyPr wrap="square" rtlCol="0">
            <a:spAutoFit/>
          </a:bodyPr>
          <a:lstStyle/>
          <a:p>
            <a:r>
              <a:rPr lang="en-US" sz="1600" b="1" dirty="0" smtClean="0">
                <a:solidFill>
                  <a:schemeClr val="accent1">
                    <a:lumMod val="75000"/>
                  </a:schemeClr>
                </a:solidFill>
                <a:latin typeface="Arial" pitchFamily="34" charset="0"/>
                <a:cs typeface="Arial" pitchFamily="34" charset="0"/>
              </a:rPr>
              <a:t>artmediuz@gmail.com</a:t>
            </a:r>
            <a:endParaRPr lang="ru-RU" sz="1600" b="1" dirty="0">
              <a:solidFill>
                <a:schemeClr val="accent1">
                  <a:lumMod val="75000"/>
                </a:schemeClr>
              </a:solidFill>
              <a:latin typeface="Arial" pitchFamily="34" charset="0"/>
              <a:cs typeface="Arial" pitchFamily="34" charset="0"/>
            </a:endParaRPr>
          </a:p>
        </p:txBody>
      </p:sp>
      <p:pic>
        <p:nvPicPr>
          <p:cNvPr id="1038" name="Picture 14"/>
          <p:cNvPicPr>
            <a:picLocks noChangeAspect="1" noChangeArrowheads="1"/>
          </p:cNvPicPr>
          <p:nvPr/>
        </p:nvPicPr>
        <p:blipFill>
          <a:blip r:embed="rId18" cstate="print"/>
          <a:srcRect/>
          <a:stretch>
            <a:fillRect/>
          </a:stretch>
        </p:blipFill>
        <p:spPr bwMode="auto">
          <a:xfrm>
            <a:off x="6346584" y="5786454"/>
            <a:ext cx="1940192" cy="433386"/>
          </a:xfrm>
          <a:prstGeom prst="rect">
            <a:avLst/>
          </a:prstGeom>
          <a:noFill/>
          <a:ln w="9525">
            <a:noFill/>
            <a:miter lim="800000"/>
            <a:headEnd/>
            <a:tailEnd/>
          </a:ln>
        </p:spPr>
      </p:pic>
      <p:sp>
        <p:nvSpPr>
          <p:cNvPr id="26" name="Скругленный прямоугольник 25"/>
          <p:cNvSpPr/>
          <p:nvPr/>
        </p:nvSpPr>
        <p:spPr>
          <a:xfrm>
            <a:off x="142844" y="2214554"/>
            <a:ext cx="8858312" cy="4143404"/>
          </a:xfrm>
          <a:prstGeom prst="roundRect">
            <a:avLst/>
          </a:prstGeom>
          <a:solidFill>
            <a:schemeClr val="bg1">
              <a:alpha val="0"/>
            </a:schemeClr>
          </a:solidFill>
          <a:ln w="603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4572000" y="285728"/>
            <a:ext cx="2786082" cy="461665"/>
          </a:xfrm>
          <a:prstGeom prst="rect">
            <a:avLst/>
          </a:prstGeom>
          <a:noFill/>
        </p:spPr>
        <p:txBody>
          <a:bodyPr wrap="square" rtlCol="0">
            <a:spAutoFit/>
          </a:bodyPr>
          <a:lstStyle/>
          <a:p>
            <a:r>
              <a:rPr lang="en-US" sz="2400" b="1" dirty="0" smtClean="0">
                <a:latin typeface="Arial" pitchFamily="34" charset="0"/>
                <a:cs typeface="Arial" pitchFamily="34" charset="0"/>
              </a:rPr>
              <a:t>Technology facts:</a:t>
            </a:r>
            <a:endParaRPr lang="ru-RU" sz="2400" b="1"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dirty="0">
              <a:latin typeface="Arial" pitchFamily="34" charset="0"/>
              <a:cs typeface="Arial" pitchFamily="34" charset="0"/>
            </a:endParaRPr>
          </a:p>
        </p:txBody>
      </p:sp>
      <p:sp>
        <p:nvSpPr>
          <p:cNvPr id="18" name="TextBox 17"/>
          <p:cNvSpPr txBox="1"/>
          <p:nvPr/>
        </p:nvSpPr>
        <p:spPr>
          <a:xfrm>
            <a:off x="71438" y="1000108"/>
            <a:ext cx="9001156" cy="923330"/>
          </a:xfrm>
          <a:prstGeom prst="rect">
            <a:avLst/>
          </a:prstGeom>
          <a:noFill/>
        </p:spPr>
        <p:txBody>
          <a:bodyPr wrap="square" rtlCol="0">
            <a:spAutoFit/>
          </a:bodyPr>
          <a:lstStyle/>
          <a:p>
            <a:pPr algn="ctr"/>
            <a:r>
              <a:rPr lang="en-US" dirty="0" smtClean="0">
                <a:solidFill>
                  <a:schemeClr val="tx2">
                    <a:lumMod val="75000"/>
                  </a:schemeClr>
                </a:solidFill>
                <a:latin typeface="Arial" pitchFamily="34" charset="0"/>
                <a:cs typeface="Arial" pitchFamily="34" charset="0"/>
              </a:rPr>
              <a:t>All equipment is combined with the laboratory information system into a powerful software package with unique sample marking, which makes it possible to automate processes as much as possible and eliminate discrepancies or errors</a:t>
            </a:r>
            <a:endParaRPr lang="ru-RU" dirty="0">
              <a:solidFill>
                <a:schemeClr val="tx2">
                  <a:lumMod val="75000"/>
                </a:schemeClr>
              </a:solidFill>
              <a:latin typeface="Arial" pitchFamily="34" charset="0"/>
              <a:cs typeface="Arial" pitchFamily="34" charset="0"/>
            </a:endParaRPr>
          </a:p>
        </p:txBody>
      </p:sp>
      <p:pic>
        <p:nvPicPr>
          <p:cNvPr id="1030" name="Picture 6"/>
          <p:cNvPicPr>
            <a:picLocks noChangeAspect="1" noChangeArrowheads="1"/>
          </p:cNvPicPr>
          <p:nvPr/>
        </p:nvPicPr>
        <p:blipFill>
          <a:blip r:embed="rId2" cstate="print"/>
          <a:srcRect/>
          <a:stretch>
            <a:fillRect/>
          </a:stretch>
        </p:blipFill>
        <p:spPr bwMode="auto">
          <a:xfrm>
            <a:off x="1" y="6457418"/>
            <a:ext cx="2500297" cy="400581"/>
          </a:xfrm>
          <a:prstGeom prst="rect">
            <a:avLst/>
          </a:prstGeom>
          <a:noFill/>
          <a:ln w="9525">
            <a:noFill/>
            <a:miter lim="800000"/>
            <a:headEnd/>
            <a:tailEnd/>
          </a:ln>
        </p:spPr>
      </p:pic>
      <p:pic>
        <p:nvPicPr>
          <p:cNvPr id="20" name="Picture 2" descr="\\FREENAS\work\Директор\Бланки\Бланки\2019-2021\Лого с без фона дек 2021.png"/>
          <p:cNvPicPr>
            <a:picLocks noChangeAspect="1" noChangeArrowheads="1"/>
          </p:cNvPicPr>
          <p:nvPr/>
        </p:nvPicPr>
        <p:blipFill>
          <a:blip r:embed="rId3" cstate="print"/>
          <a:srcRect/>
          <a:stretch>
            <a:fillRect/>
          </a:stretch>
        </p:blipFill>
        <p:spPr bwMode="auto">
          <a:xfrm>
            <a:off x="142845" y="142852"/>
            <a:ext cx="2643206" cy="728912"/>
          </a:xfrm>
          <a:prstGeom prst="rect">
            <a:avLst/>
          </a:prstGeom>
          <a:noFill/>
        </p:spPr>
      </p:pic>
      <p:sp>
        <p:nvSpPr>
          <p:cNvPr id="25" name="TextBox 24"/>
          <p:cNvSpPr txBox="1"/>
          <p:nvPr/>
        </p:nvSpPr>
        <p:spPr>
          <a:xfrm>
            <a:off x="6357950" y="6429396"/>
            <a:ext cx="2714644" cy="338554"/>
          </a:xfrm>
          <a:prstGeom prst="rect">
            <a:avLst/>
          </a:prstGeom>
          <a:noFill/>
        </p:spPr>
        <p:txBody>
          <a:bodyPr wrap="square" rtlCol="0">
            <a:spAutoFit/>
          </a:bodyPr>
          <a:lstStyle/>
          <a:p>
            <a:r>
              <a:rPr lang="en-US" sz="1600" b="1" dirty="0" smtClean="0">
                <a:solidFill>
                  <a:schemeClr val="accent1">
                    <a:lumMod val="75000"/>
                  </a:schemeClr>
                </a:solidFill>
                <a:latin typeface="Arial" pitchFamily="34" charset="0"/>
                <a:cs typeface="Arial" pitchFamily="34" charset="0"/>
              </a:rPr>
              <a:t>artmediuz@gmail.com</a:t>
            </a:r>
            <a:endParaRPr lang="ru-RU" sz="1600" b="1" dirty="0">
              <a:solidFill>
                <a:schemeClr val="accent1">
                  <a:lumMod val="75000"/>
                </a:schemeClr>
              </a:solidFill>
              <a:latin typeface="Arial" pitchFamily="34" charset="0"/>
              <a:cs typeface="Arial" pitchFamily="34" charset="0"/>
            </a:endParaRPr>
          </a:p>
        </p:txBody>
      </p:sp>
      <p:sp>
        <p:nvSpPr>
          <p:cNvPr id="27" name="TextBox 26"/>
          <p:cNvSpPr txBox="1"/>
          <p:nvPr/>
        </p:nvSpPr>
        <p:spPr>
          <a:xfrm>
            <a:off x="4572000" y="285728"/>
            <a:ext cx="2786082" cy="461665"/>
          </a:xfrm>
          <a:prstGeom prst="rect">
            <a:avLst/>
          </a:prstGeom>
          <a:noFill/>
        </p:spPr>
        <p:txBody>
          <a:bodyPr wrap="square" rtlCol="0">
            <a:spAutoFit/>
          </a:bodyPr>
          <a:lstStyle/>
          <a:p>
            <a:r>
              <a:rPr lang="en-US" sz="2400" b="1" dirty="0" smtClean="0">
                <a:latin typeface="Arial" pitchFamily="34" charset="0"/>
                <a:cs typeface="Arial" pitchFamily="34" charset="0"/>
              </a:rPr>
              <a:t>Visual facts:</a:t>
            </a:r>
            <a:endParaRPr lang="ru-RU" sz="2400" b="1" dirty="0">
              <a:latin typeface="Arial" pitchFamily="34" charset="0"/>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285720" y="1928802"/>
            <a:ext cx="1465201" cy="16811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928794" y="1928802"/>
            <a:ext cx="3643338" cy="167980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85720" y="3714752"/>
            <a:ext cx="2492962" cy="2552697"/>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928926" y="3714752"/>
            <a:ext cx="1837138" cy="1347781"/>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flipH="1">
            <a:off x="2928926" y="5214950"/>
            <a:ext cx="1724295" cy="1528756"/>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5715008" y="1928802"/>
            <a:ext cx="3071834" cy="1673644"/>
          </a:xfrm>
          <a:prstGeom prst="rect">
            <a:avLst/>
          </a:prstGeom>
          <a:noFill/>
          <a:ln w="9525">
            <a:noFill/>
            <a:miter lim="800000"/>
            <a:headEnd/>
            <a:tailEnd/>
          </a:ln>
        </p:spPr>
      </p:pic>
      <p:pic>
        <p:nvPicPr>
          <p:cNvPr id="2058" name="Picture 10"/>
          <p:cNvPicPr>
            <a:picLocks noChangeAspect="1" noChangeArrowheads="1"/>
          </p:cNvPicPr>
          <p:nvPr/>
        </p:nvPicPr>
        <p:blipFill>
          <a:blip r:embed="rId10" cstate="print"/>
          <a:srcRect/>
          <a:stretch>
            <a:fillRect/>
          </a:stretch>
        </p:blipFill>
        <p:spPr bwMode="auto">
          <a:xfrm>
            <a:off x="4929190" y="3714751"/>
            <a:ext cx="2214578" cy="1335193"/>
          </a:xfrm>
          <a:prstGeom prst="rect">
            <a:avLst/>
          </a:prstGeom>
          <a:noFill/>
          <a:ln w="9525">
            <a:noFill/>
            <a:miter lim="800000"/>
            <a:headEnd/>
            <a:tailEnd/>
          </a:ln>
        </p:spPr>
      </p:pic>
      <p:pic>
        <p:nvPicPr>
          <p:cNvPr id="2059" name="Picture 11"/>
          <p:cNvPicPr>
            <a:picLocks noChangeAspect="1" noChangeArrowheads="1"/>
          </p:cNvPicPr>
          <p:nvPr/>
        </p:nvPicPr>
        <p:blipFill>
          <a:blip r:embed="rId11" cstate="print"/>
          <a:srcRect/>
          <a:stretch>
            <a:fillRect/>
          </a:stretch>
        </p:blipFill>
        <p:spPr bwMode="auto">
          <a:xfrm>
            <a:off x="4857751" y="5214950"/>
            <a:ext cx="2048661" cy="1285884"/>
          </a:xfrm>
          <a:prstGeom prst="rect">
            <a:avLst/>
          </a:prstGeom>
          <a:noFill/>
          <a:ln w="9525">
            <a:noFill/>
            <a:miter lim="800000"/>
            <a:headEnd/>
            <a:tailEnd/>
          </a:ln>
        </p:spPr>
      </p:pic>
      <p:pic>
        <p:nvPicPr>
          <p:cNvPr id="2060" name="Picture 12"/>
          <p:cNvPicPr>
            <a:picLocks noChangeAspect="1" noChangeArrowheads="1"/>
          </p:cNvPicPr>
          <p:nvPr/>
        </p:nvPicPr>
        <p:blipFill>
          <a:blip r:embed="rId12" cstate="print"/>
          <a:srcRect/>
          <a:stretch>
            <a:fillRect/>
          </a:stretch>
        </p:blipFill>
        <p:spPr bwMode="auto">
          <a:xfrm>
            <a:off x="7156528" y="5214950"/>
            <a:ext cx="1448211" cy="1228716"/>
          </a:xfrm>
          <a:prstGeom prst="rect">
            <a:avLst/>
          </a:prstGeom>
          <a:noFill/>
          <a:ln w="9525">
            <a:noFill/>
            <a:miter lim="800000"/>
            <a:headEnd/>
            <a:tailEnd/>
          </a:ln>
        </p:spPr>
      </p:pic>
      <p:pic>
        <p:nvPicPr>
          <p:cNvPr id="2061" name="Picture 13"/>
          <p:cNvPicPr>
            <a:picLocks noChangeAspect="1" noChangeArrowheads="1"/>
          </p:cNvPicPr>
          <p:nvPr/>
        </p:nvPicPr>
        <p:blipFill>
          <a:blip r:embed="rId13" cstate="print"/>
          <a:srcRect/>
          <a:stretch>
            <a:fillRect/>
          </a:stretch>
        </p:blipFill>
        <p:spPr bwMode="auto">
          <a:xfrm>
            <a:off x="7358082" y="3714752"/>
            <a:ext cx="1143008" cy="13682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0"/>
            <a:ext cx="9144000" cy="685800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20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14282" y="142852"/>
            <a:ext cx="2208367" cy="642942"/>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1" y="6457418"/>
            <a:ext cx="2500297" cy="400581"/>
          </a:xfrm>
          <a:prstGeom prst="rect">
            <a:avLst/>
          </a:prstGeom>
          <a:noFill/>
          <a:ln w="9525">
            <a:noFill/>
            <a:miter lim="800000"/>
            <a:headEnd/>
            <a:tailEnd/>
          </a:ln>
        </p:spPr>
      </p:pic>
      <p:sp>
        <p:nvSpPr>
          <p:cNvPr id="18" name="TextBox 17"/>
          <p:cNvSpPr txBox="1"/>
          <p:nvPr/>
        </p:nvSpPr>
        <p:spPr>
          <a:xfrm>
            <a:off x="-285784" y="857232"/>
            <a:ext cx="4572032" cy="523220"/>
          </a:xfrm>
          <a:prstGeom prst="rect">
            <a:avLst/>
          </a:prstGeom>
          <a:noFill/>
        </p:spPr>
        <p:txBody>
          <a:bodyPr wrap="square" rtlCol="0">
            <a:spAutoFit/>
          </a:bodyPr>
          <a:lstStyle/>
          <a:p>
            <a:pPr algn="ctr"/>
            <a:r>
              <a:rPr lang="en-US" sz="1400" dirty="0" smtClean="0">
                <a:solidFill>
                  <a:schemeClr val="tx2">
                    <a:lumMod val="75000"/>
                  </a:schemeClr>
                </a:solidFill>
                <a:latin typeface="Arial" pitchFamily="34" charset="0"/>
                <a:cs typeface="Arial" pitchFamily="34" charset="0"/>
              </a:rPr>
              <a:t>Map of Odesa region is </a:t>
            </a:r>
            <a:r>
              <a:rPr lang="en-US" sz="1400" dirty="0" smtClean="0">
                <a:solidFill>
                  <a:schemeClr val="tx2">
                    <a:lumMod val="75000"/>
                  </a:schemeClr>
                </a:solidFill>
                <a:latin typeface="Arial" pitchFamily="34" charset="0"/>
                <a:cs typeface="Arial" pitchFamily="34" charset="0"/>
              </a:rPr>
              <a:t>showing the presence of laboratory departments</a:t>
            </a:r>
            <a:endParaRPr lang="ru-RU" sz="1400" dirty="0">
              <a:solidFill>
                <a:schemeClr val="tx2">
                  <a:lumMod val="75000"/>
                </a:schemeClr>
              </a:solidFill>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142844" y="1428736"/>
            <a:ext cx="3071834" cy="49482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357290" y="1500174"/>
            <a:ext cx="190500" cy="361950"/>
          </a:xfrm>
          <a:prstGeom prst="rect">
            <a:avLst/>
          </a:prstGeom>
          <a:noFill/>
          <a:ln w="9525">
            <a:noFill/>
            <a:miter lim="800000"/>
            <a:headEnd/>
            <a:tailEnd/>
          </a:ln>
        </p:spPr>
      </p:pic>
      <p:pic>
        <p:nvPicPr>
          <p:cNvPr id="21" name="Picture 3"/>
          <p:cNvPicPr>
            <a:picLocks noChangeAspect="1" noChangeArrowheads="1"/>
          </p:cNvPicPr>
          <p:nvPr/>
        </p:nvPicPr>
        <p:blipFill>
          <a:blip r:embed="rId5" cstate="print"/>
          <a:srcRect/>
          <a:stretch>
            <a:fillRect/>
          </a:stretch>
        </p:blipFill>
        <p:spPr bwMode="auto">
          <a:xfrm>
            <a:off x="666724" y="5572140"/>
            <a:ext cx="190500" cy="361950"/>
          </a:xfrm>
          <a:prstGeom prst="rect">
            <a:avLst/>
          </a:prstGeom>
          <a:noFill/>
          <a:ln w="9525">
            <a:noFill/>
            <a:miter lim="800000"/>
            <a:headEnd/>
            <a:tailEnd/>
          </a:ln>
        </p:spPr>
      </p:pic>
      <p:sp>
        <p:nvSpPr>
          <p:cNvPr id="32" name="TextBox 31"/>
          <p:cNvSpPr txBox="1"/>
          <p:nvPr/>
        </p:nvSpPr>
        <p:spPr>
          <a:xfrm>
            <a:off x="6357950" y="6429396"/>
            <a:ext cx="2714644" cy="338554"/>
          </a:xfrm>
          <a:prstGeom prst="rect">
            <a:avLst/>
          </a:prstGeom>
          <a:noFill/>
        </p:spPr>
        <p:txBody>
          <a:bodyPr wrap="square" rtlCol="0">
            <a:spAutoFit/>
          </a:bodyPr>
          <a:lstStyle/>
          <a:p>
            <a:r>
              <a:rPr lang="en-US" sz="1600" b="1" dirty="0" smtClean="0">
                <a:solidFill>
                  <a:schemeClr val="accent1">
                    <a:lumMod val="75000"/>
                  </a:schemeClr>
                </a:solidFill>
                <a:latin typeface="Arial" pitchFamily="34" charset="0"/>
                <a:cs typeface="Arial" pitchFamily="34" charset="0"/>
              </a:rPr>
              <a:t>artmediuz@gmail.com</a:t>
            </a:r>
            <a:endParaRPr lang="ru-RU" sz="1600" b="1" dirty="0">
              <a:solidFill>
                <a:schemeClr val="accent1">
                  <a:lumMod val="75000"/>
                </a:schemeClr>
              </a:solidFill>
              <a:latin typeface="Arial" pitchFamily="34" charset="0"/>
              <a:cs typeface="Arial" pitchFamily="34" charset="0"/>
            </a:endParaRPr>
          </a:p>
        </p:txBody>
      </p:sp>
      <p:pic>
        <p:nvPicPr>
          <p:cNvPr id="33" name="Picture 3"/>
          <p:cNvPicPr>
            <a:picLocks noChangeAspect="1" noChangeArrowheads="1"/>
          </p:cNvPicPr>
          <p:nvPr/>
        </p:nvPicPr>
        <p:blipFill>
          <a:blip r:embed="rId5" cstate="print"/>
          <a:srcRect/>
          <a:stretch>
            <a:fillRect/>
          </a:stretch>
        </p:blipFill>
        <p:spPr bwMode="auto">
          <a:xfrm>
            <a:off x="2500298" y="2643182"/>
            <a:ext cx="190500" cy="361950"/>
          </a:xfrm>
          <a:prstGeom prst="rect">
            <a:avLst/>
          </a:prstGeom>
          <a:noFill/>
          <a:ln w="9525">
            <a:noFill/>
            <a:miter lim="800000"/>
            <a:headEnd/>
            <a:tailEnd/>
          </a:ln>
        </p:spPr>
      </p:pic>
      <p:pic>
        <p:nvPicPr>
          <p:cNvPr id="34" name="Picture 3"/>
          <p:cNvPicPr>
            <a:picLocks noChangeAspect="1" noChangeArrowheads="1"/>
          </p:cNvPicPr>
          <p:nvPr/>
        </p:nvPicPr>
        <p:blipFill>
          <a:blip r:embed="rId5" cstate="print"/>
          <a:srcRect/>
          <a:stretch>
            <a:fillRect/>
          </a:stretch>
        </p:blipFill>
        <p:spPr bwMode="auto">
          <a:xfrm>
            <a:off x="1714480" y="2000240"/>
            <a:ext cx="190500" cy="361950"/>
          </a:xfrm>
          <a:prstGeom prst="rect">
            <a:avLst/>
          </a:prstGeom>
          <a:noFill/>
          <a:ln w="9525">
            <a:noFill/>
            <a:miter lim="800000"/>
            <a:headEnd/>
            <a:tailEnd/>
          </a:ln>
        </p:spPr>
      </p:pic>
      <p:pic>
        <p:nvPicPr>
          <p:cNvPr id="35" name="Picture 3"/>
          <p:cNvPicPr>
            <a:picLocks noChangeAspect="1" noChangeArrowheads="1"/>
          </p:cNvPicPr>
          <p:nvPr/>
        </p:nvPicPr>
        <p:blipFill>
          <a:blip r:embed="rId5" cstate="print"/>
          <a:srcRect/>
          <a:stretch>
            <a:fillRect/>
          </a:stretch>
        </p:blipFill>
        <p:spPr bwMode="auto">
          <a:xfrm>
            <a:off x="2381236" y="4138620"/>
            <a:ext cx="190500" cy="361950"/>
          </a:xfrm>
          <a:prstGeom prst="rect">
            <a:avLst/>
          </a:prstGeom>
          <a:noFill/>
          <a:ln w="9525">
            <a:noFill/>
            <a:miter lim="800000"/>
            <a:headEnd/>
            <a:tailEnd/>
          </a:ln>
        </p:spPr>
      </p:pic>
      <p:pic>
        <p:nvPicPr>
          <p:cNvPr id="36" name="Picture 3"/>
          <p:cNvPicPr>
            <a:picLocks noChangeAspect="1" noChangeArrowheads="1"/>
          </p:cNvPicPr>
          <p:nvPr/>
        </p:nvPicPr>
        <p:blipFill>
          <a:blip r:embed="rId5" cstate="print"/>
          <a:srcRect/>
          <a:stretch>
            <a:fillRect/>
          </a:stretch>
        </p:blipFill>
        <p:spPr bwMode="auto">
          <a:xfrm>
            <a:off x="2095484" y="4638686"/>
            <a:ext cx="190500" cy="361950"/>
          </a:xfrm>
          <a:prstGeom prst="rect">
            <a:avLst/>
          </a:prstGeom>
          <a:noFill/>
          <a:ln w="9525">
            <a:noFill/>
            <a:miter lim="800000"/>
            <a:headEnd/>
            <a:tailEnd/>
          </a:ln>
        </p:spPr>
      </p:pic>
      <p:pic>
        <p:nvPicPr>
          <p:cNvPr id="37" name="Picture 3"/>
          <p:cNvPicPr>
            <a:picLocks noChangeAspect="1" noChangeArrowheads="1"/>
          </p:cNvPicPr>
          <p:nvPr/>
        </p:nvPicPr>
        <p:blipFill>
          <a:blip r:embed="rId5" cstate="print"/>
          <a:srcRect/>
          <a:stretch>
            <a:fillRect/>
          </a:stretch>
        </p:blipFill>
        <p:spPr bwMode="auto">
          <a:xfrm>
            <a:off x="1428728" y="4429132"/>
            <a:ext cx="190500" cy="361950"/>
          </a:xfrm>
          <a:prstGeom prst="rect">
            <a:avLst/>
          </a:prstGeom>
          <a:noFill/>
          <a:ln w="9525">
            <a:noFill/>
            <a:miter lim="800000"/>
            <a:headEnd/>
            <a:tailEnd/>
          </a:ln>
        </p:spPr>
      </p:pic>
      <p:pic>
        <p:nvPicPr>
          <p:cNvPr id="38" name="Picture 3"/>
          <p:cNvPicPr>
            <a:picLocks noChangeAspect="1" noChangeArrowheads="1"/>
          </p:cNvPicPr>
          <p:nvPr/>
        </p:nvPicPr>
        <p:blipFill>
          <a:blip r:embed="rId5" cstate="print"/>
          <a:srcRect/>
          <a:stretch>
            <a:fillRect/>
          </a:stretch>
        </p:blipFill>
        <p:spPr bwMode="auto">
          <a:xfrm>
            <a:off x="1595418" y="5067314"/>
            <a:ext cx="190500" cy="361950"/>
          </a:xfrm>
          <a:prstGeom prst="rect">
            <a:avLst/>
          </a:prstGeom>
          <a:noFill/>
          <a:ln w="9525">
            <a:noFill/>
            <a:miter lim="800000"/>
            <a:headEnd/>
            <a:tailEnd/>
          </a:ln>
        </p:spPr>
      </p:pic>
      <p:pic>
        <p:nvPicPr>
          <p:cNvPr id="39" name="Picture 3"/>
          <p:cNvPicPr>
            <a:picLocks noChangeAspect="1" noChangeArrowheads="1"/>
          </p:cNvPicPr>
          <p:nvPr/>
        </p:nvPicPr>
        <p:blipFill>
          <a:blip r:embed="rId5" cstate="print"/>
          <a:srcRect/>
          <a:stretch>
            <a:fillRect/>
          </a:stretch>
        </p:blipFill>
        <p:spPr bwMode="auto">
          <a:xfrm>
            <a:off x="1214414" y="5429264"/>
            <a:ext cx="190500" cy="361950"/>
          </a:xfrm>
          <a:prstGeom prst="rect">
            <a:avLst/>
          </a:prstGeom>
          <a:noFill/>
          <a:ln w="9525">
            <a:noFill/>
            <a:miter lim="800000"/>
            <a:headEnd/>
            <a:tailEnd/>
          </a:ln>
        </p:spPr>
      </p:pic>
      <p:pic>
        <p:nvPicPr>
          <p:cNvPr id="40" name="Picture 3"/>
          <p:cNvPicPr>
            <a:picLocks noChangeAspect="1" noChangeArrowheads="1"/>
          </p:cNvPicPr>
          <p:nvPr/>
        </p:nvPicPr>
        <p:blipFill>
          <a:blip r:embed="rId5" cstate="print"/>
          <a:srcRect/>
          <a:stretch>
            <a:fillRect/>
          </a:stretch>
        </p:blipFill>
        <p:spPr bwMode="auto">
          <a:xfrm>
            <a:off x="2786050" y="3429000"/>
            <a:ext cx="190500" cy="361950"/>
          </a:xfrm>
          <a:prstGeom prst="rect">
            <a:avLst/>
          </a:prstGeom>
          <a:noFill/>
          <a:ln w="9525">
            <a:noFill/>
            <a:miter lim="800000"/>
            <a:headEnd/>
            <a:tailEnd/>
          </a:ln>
        </p:spPr>
      </p:pic>
      <p:pic>
        <p:nvPicPr>
          <p:cNvPr id="41" name="Picture 3"/>
          <p:cNvPicPr>
            <a:picLocks noChangeAspect="1" noChangeArrowheads="1"/>
          </p:cNvPicPr>
          <p:nvPr/>
        </p:nvPicPr>
        <p:blipFill>
          <a:blip r:embed="rId5" cstate="print"/>
          <a:srcRect/>
          <a:stretch>
            <a:fillRect/>
          </a:stretch>
        </p:blipFill>
        <p:spPr bwMode="auto">
          <a:xfrm>
            <a:off x="1928794" y="3857628"/>
            <a:ext cx="190500" cy="361950"/>
          </a:xfrm>
          <a:prstGeom prst="rect">
            <a:avLst/>
          </a:prstGeom>
          <a:noFill/>
          <a:ln w="9525">
            <a:noFill/>
            <a:miter lim="800000"/>
            <a:headEnd/>
            <a:tailEnd/>
          </a:ln>
        </p:spPr>
      </p:pic>
      <p:pic>
        <p:nvPicPr>
          <p:cNvPr id="42" name="Picture 3"/>
          <p:cNvPicPr>
            <a:picLocks noChangeAspect="1" noChangeArrowheads="1"/>
          </p:cNvPicPr>
          <p:nvPr/>
        </p:nvPicPr>
        <p:blipFill>
          <a:blip r:embed="rId5" cstate="print"/>
          <a:srcRect/>
          <a:stretch>
            <a:fillRect/>
          </a:stretch>
        </p:blipFill>
        <p:spPr bwMode="auto">
          <a:xfrm>
            <a:off x="2143108" y="3071810"/>
            <a:ext cx="190500" cy="361950"/>
          </a:xfrm>
          <a:prstGeom prst="rect">
            <a:avLst/>
          </a:prstGeom>
          <a:noFill/>
          <a:ln w="9525">
            <a:noFill/>
            <a:miter lim="800000"/>
            <a:headEnd/>
            <a:tailEnd/>
          </a:ln>
        </p:spPr>
      </p:pic>
      <p:pic>
        <p:nvPicPr>
          <p:cNvPr id="43" name="Picture 3"/>
          <p:cNvPicPr>
            <a:picLocks noChangeAspect="1" noChangeArrowheads="1"/>
          </p:cNvPicPr>
          <p:nvPr/>
        </p:nvPicPr>
        <p:blipFill>
          <a:blip r:embed="rId5" cstate="print"/>
          <a:srcRect/>
          <a:stretch>
            <a:fillRect/>
          </a:stretch>
        </p:blipFill>
        <p:spPr bwMode="auto">
          <a:xfrm>
            <a:off x="1785918" y="3500438"/>
            <a:ext cx="190500" cy="361950"/>
          </a:xfrm>
          <a:prstGeom prst="rect">
            <a:avLst/>
          </a:prstGeom>
          <a:noFill/>
          <a:ln w="9525">
            <a:noFill/>
            <a:miter lim="800000"/>
            <a:headEnd/>
            <a:tailEnd/>
          </a:ln>
        </p:spPr>
      </p:pic>
      <p:pic>
        <p:nvPicPr>
          <p:cNvPr id="44" name="Picture 3"/>
          <p:cNvPicPr>
            <a:picLocks noChangeAspect="1" noChangeArrowheads="1"/>
          </p:cNvPicPr>
          <p:nvPr/>
        </p:nvPicPr>
        <p:blipFill>
          <a:blip r:embed="rId5" cstate="print"/>
          <a:srcRect/>
          <a:stretch>
            <a:fillRect/>
          </a:stretch>
        </p:blipFill>
        <p:spPr bwMode="auto">
          <a:xfrm>
            <a:off x="2143108" y="1571612"/>
            <a:ext cx="190500" cy="361950"/>
          </a:xfrm>
          <a:prstGeom prst="rect">
            <a:avLst/>
          </a:prstGeom>
          <a:noFill/>
          <a:ln w="9525">
            <a:noFill/>
            <a:miter lim="800000"/>
            <a:headEnd/>
            <a:tailEnd/>
          </a:ln>
        </p:spPr>
      </p:pic>
      <p:pic>
        <p:nvPicPr>
          <p:cNvPr id="45" name="Picture 3"/>
          <p:cNvPicPr>
            <a:picLocks noChangeAspect="1" noChangeArrowheads="1"/>
          </p:cNvPicPr>
          <p:nvPr/>
        </p:nvPicPr>
        <p:blipFill>
          <a:blip r:embed="rId5" cstate="print"/>
          <a:srcRect/>
          <a:stretch>
            <a:fillRect/>
          </a:stretch>
        </p:blipFill>
        <p:spPr bwMode="auto">
          <a:xfrm>
            <a:off x="2500298" y="3643314"/>
            <a:ext cx="190500" cy="361950"/>
          </a:xfrm>
          <a:prstGeom prst="rect">
            <a:avLst/>
          </a:prstGeom>
          <a:noFill/>
          <a:ln w="9525">
            <a:noFill/>
            <a:miter lim="800000"/>
            <a:headEnd/>
            <a:tailEnd/>
          </a:ln>
        </p:spPr>
      </p:pic>
      <p:sp>
        <p:nvSpPr>
          <p:cNvPr id="46" name="TextBox 45"/>
          <p:cNvSpPr txBox="1"/>
          <p:nvPr/>
        </p:nvSpPr>
        <p:spPr>
          <a:xfrm>
            <a:off x="4000496" y="214290"/>
            <a:ext cx="3214710" cy="646331"/>
          </a:xfrm>
          <a:prstGeom prst="rect">
            <a:avLst/>
          </a:prstGeom>
          <a:noFill/>
        </p:spPr>
        <p:txBody>
          <a:bodyPr wrap="square" rtlCol="0">
            <a:spAutoFit/>
          </a:bodyPr>
          <a:lstStyle/>
          <a:p>
            <a:r>
              <a:rPr lang="en-US" b="1" dirty="0" smtClean="0">
                <a:latin typeface="Arial" pitchFamily="34" charset="0"/>
                <a:cs typeface="Arial" pitchFamily="34" charset="0"/>
              </a:rPr>
              <a:t>Our offices in the region</a:t>
            </a:r>
            <a:endParaRPr lang="ru-RU" b="1" dirty="0" smtClean="0">
              <a:latin typeface="Arial" pitchFamily="34" charset="0"/>
              <a:cs typeface="Arial" pitchFamily="34" charset="0"/>
            </a:endParaRPr>
          </a:p>
          <a:p>
            <a:endParaRPr lang="ru-RU" dirty="0"/>
          </a:p>
        </p:txBody>
      </p:sp>
      <p:sp>
        <p:nvSpPr>
          <p:cNvPr id="47" name="TextBox 46"/>
          <p:cNvSpPr txBox="1"/>
          <p:nvPr/>
        </p:nvSpPr>
        <p:spPr>
          <a:xfrm>
            <a:off x="2571736" y="3786190"/>
            <a:ext cx="428628" cy="307777"/>
          </a:xfrm>
          <a:prstGeom prst="rect">
            <a:avLst/>
          </a:prstGeom>
          <a:noFill/>
        </p:spPr>
        <p:txBody>
          <a:bodyPr wrap="square" rtlCol="0">
            <a:spAutoFit/>
          </a:bodyPr>
          <a:lstStyle/>
          <a:p>
            <a:r>
              <a:rPr lang="uk-UA" sz="1400" b="1" dirty="0" smtClean="0">
                <a:solidFill>
                  <a:srgbClr val="FF0000"/>
                </a:solidFill>
              </a:rPr>
              <a:t>12</a:t>
            </a:r>
            <a:endParaRPr lang="ru-RU" b="1" dirty="0">
              <a:solidFill>
                <a:srgbClr val="FF0000"/>
              </a:solidFill>
            </a:endParaRPr>
          </a:p>
        </p:txBody>
      </p:sp>
      <p:sp>
        <p:nvSpPr>
          <p:cNvPr id="48" name="TextBox 47"/>
          <p:cNvSpPr txBox="1"/>
          <p:nvPr/>
        </p:nvSpPr>
        <p:spPr>
          <a:xfrm>
            <a:off x="1571604" y="4572008"/>
            <a:ext cx="428628" cy="307777"/>
          </a:xfrm>
          <a:prstGeom prst="rect">
            <a:avLst/>
          </a:prstGeom>
          <a:noFill/>
        </p:spPr>
        <p:txBody>
          <a:bodyPr wrap="square" rtlCol="0">
            <a:spAutoFit/>
          </a:bodyPr>
          <a:lstStyle/>
          <a:p>
            <a:r>
              <a:rPr lang="uk-UA" sz="1400" b="1" dirty="0" smtClean="0">
                <a:solidFill>
                  <a:srgbClr val="FF0000"/>
                </a:solidFill>
              </a:rPr>
              <a:t>2</a:t>
            </a:r>
            <a:endParaRPr lang="ru-RU" b="1" dirty="0">
              <a:solidFill>
                <a:srgbClr val="FF0000"/>
              </a:solidFill>
            </a:endParaRPr>
          </a:p>
        </p:txBody>
      </p:sp>
      <p:sp>
        <p:nvSpPr>
          <p:cNvPr id="49" name="TextBox 48"/>
          <p:cNvSpPr txBox="1"/>
          <p:nvPr/>
        </p:nvSpPr>
        <p:spPr>
          <a:xfrm>
            <a:off x="785786" y="5692991"/>
            <a:ext cx="428628" cy="307777"/>
          </a:xfrm>
          <a:prstGeom prst="rect">
            <a:avLst/>
          </a:prstGeom>
          <a:noFill/>
        </p:spPr>
        <p:txBody>
          <a:bodyPr wrap="square" rtlCol="0">
            <a:spAutoFit/>
          </a:bodyPr>
          <a:lstStyle/>
          <a:p>
            <a:r>
              <a:rPr lang="uk-UA" sz="1400" b="1" dirty="0" smtClean="0">
                <a:solidFill>
                  <a:srgbClr val="FF0000"/>
                </a:solidFill>
              </a:rPr>
              <a:t>3</a:t>
            </a:r>
            <a:endParaRPr lang="ru-RU" sz="1400" b="1" dirty="0">
              <a:solidFill>
                <a:srgbClr val="FF0000"/>
              </a:solidFill>
            </a:endParaRPr>
          </a:p>
        </p:txBody>
      </p:sp>
      <p:pic>
        <p:nvPicPr>
          <p:cNvPr id="51" name="Picture 3"/>
          <p:cNvPicPr>
            <a:picLocks noChangeAspect="1" noChangeArrowheads="1"/>
          </p:cNvPicPr>
          <p:nvPr/>
        </p:nvPicPr>
        <p:blipFill>
          <a:blip r:embed="rId5" cstate="print"/>
          <a:srcRect/>
          <a:stretch>
            <a:fillRect/>
          </a:stretch>
        </p:blipFill>
        <p:spPr bwMode="auto">
          <a:xfrm>
            <a:off x="2095484" y="4143380"/>
            <a:ext cx="190500" cy="361950"/>
          </a:xfrm>
          <a:prstGeom prst="rect">
            <a:avLst/>
          </a:prstGeom>
          <a:noFill/>
          <a:ln w="9525">
            <a:noFill/>
            <a:miter lim="800000"/>
            <a:headEnd/>
            <a:tailEnd/>
          </a:ln>
        </p:spPr>
      </p:pic>
      <p:sp>
        <p:nvSpPr>
          <p:cNvPr id="52" name="TextBox 51"/>
          <p:cNvSpPr txBox="1"/>
          <p:nvPr/>
        </p:nvSpPr>
        <p:spPr>
          <a:xfrm>
            <a:off x="2357422" y="1714488"/>
            <a:ext cx="1785950" cy="276999"/>
          </a:xfrm>
          <a:prstGeom prst="rect">
            <a:avLst/>
          </a:prstGeom>
          <a:noFill/>
        </p:spPr>
        <p:txBody>
          <a:bodyPr wrap="square" rtlCol="0">
            <a:spAutoFit/>
          </a:bodyPr>
          <a:lstStyle/>
          <a:p>
            <a:r>
              <a:rPr lang="en-US" sz="1200" b="1" dirty="0" smtClean="0">
                <a:solidFill>
                  <a:srgbClr val="FF0000"/>
                </a:solidFill>
              </a:rPr>
              <a:t>Mykolaev region</a:t>
            </a:r>
            <a:endParaRPr lang="ru-RU" sz="1600" b="1" dirty="0">
              <a:solidFill>
                <a:srgbClr val="FF0000"/>
              </a:solidFill>
            </a:endParaRPr>
          </a:p>
        </p:txBody>
      </p:sp>
      <p:sp>
        <p:nvSpPr>
          <p:cNvPr id="53" name="TextBox 52"/>
          <p:cNvSpPr txBox="1"/>
          <p:nvPr/>
        </p:nvSpPr>
        <p:spPr>
          <a:xfrm>
            <a:off x="3929058" y="1500174"/>
            <a:ext cx="5072066" cy="923330"/>
          </a:xfrm>
          <a:prstGeom prst="rect">
            <a:avLst/>
          </a:prstGeom>
          <a:noFill/>
        </p:spPr>
        <p:txBody>
          <a:bodyPr wrap="square" rtlCol="0">
            <a:spAutoFit/>
          </a:bodyPr>
          <a:lstStyle/>
          <a:p>
            <a:pPr algn="ctr"/>
            <a:r>
              <a:rPr lang="en-US" b="1" dirty="0" smtClean="0"/>
              <a:t>These are 30 laboratory offices, which are located in the most densely populated and economically developed areas of the </a:t>
            </a:r>
            <a:r>
              <a:rPr lang="en-US" b="1" dirty="0" smtClean="0"/>
              <a:t>region</a:t>
            </a:r>
            <a:endParaRPr lang="" b="1" smtClean="0"/>
          </a:p>
        </p:txBody>
      </p:sp>
      <p:sp>
        <p:nvSpPr>
          <p:cNvPr id="50" name="TextBox 49"/>
          <p:cNvSpPr txBox="1"/>
          <p:nvPr/>
        </p:nvSpPr>
        <p:spPr>
          <a:xfrm>
            <a:off x="4500562" y="2786058"/>
            <a:ext cx="3786214" cy="1477328"/>
          </a:xfrm>
          <a:prstGeom prst="rect">
            <a:avLst/>
          </a:prstGeom>
          <a:noFill/>
        </p:spPr>
        <p:txBody>
          <a:bodyPr wrap="square" rtlCol="0">
            <a:spAutoFit/>
          </a:bodyPr>
          <a:lstStyle/>
          <a:p>
            <a:pPr algn="ctr"/>
            <a:r>
              <a:rPr lang="en-US" dirty="0" smtClean="0">
                <a:solidFill>
                  <a:srgbClr val="0070C0"/>
                </a:solidFill>
              </a:rPr>
              <a:t>Good logistic chain of delivery of biological material allows to quickly conducting laboratory tests on the same day.</a:t>
            </a:r>
            <a:endParaRPr lang="ru-RU" dirty="0" smtClean="0">
              <a:solidFill>
                <a:srgbClr val="0070C0"/>
              </a:solidFill>
            </a:endParaRPr>
          </a:p>
          <a:p>
            <a:endParaRPr lang="ru-RU" dirty="0">
              <a:solidFill>
                <a:srgbClr val="0070C0"/>
              </a:solidFill>
            </a:endParaRPr>
          </a:p>
        </p:txBody>
      </p:sp>
      <p:pic>
        <p:nvPicPr>
          <p:cNvPr id="3" name="Picture 2"/>
          <p:cNvPicPr>
            <a:picLocks noChangeAspect="1" noChangeArrowheads="1"/>
          </p:cNvPicPr>
          <p:nvPr/>
        </p:nvPicPr>
        <p:blipFill>
          <a:blip r:embed="rId6" cstate="print"/>
          <a:srcRect/>
          <a:stretch>
            <a:fillRect/>
          </a:stretch>
        </p:blipFill>
        <p:spPr bwMode="auto">
          <a:xfrm>
            <a:off x="5286380" y="4286256"/>
            <a:ext cx="1966589" cy="981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368</Words>
  <Application>Microsoft Office PowerPoint</Application>
  <PresentationFormat>Экран (4:3)</PresentationFormat>
  <Paragraphs>31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cp:revision>
  <dcterms:created xsi:type="dcterms:W3CDTF">2023-10-04T13:20:46Z</dcterms:created>
  <dcterms:modified xsi:type="dcterms:W3CDTF">2023-10-19T16:04:34Z</dcterms:modified>
</cp:coreProperties>
</file>