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8288000" cy="10287000"/>
  <p:notesSz cx="6797675" cy="9926638"/>
  <p:embeddedFontLst>
    <p:embeddedFont>
      <p:font typeface="Bitter 1" panose="020B0604020202020204" charset="-52"/>
      <p:regular r:id="rId4"/>
      <p:bold r:id="rId5"/>
    </p:embeddedFont>
    <p:embeddedFont>
      <p:font typeface="Bitter 2" panose="020B0604020202020204" charset="-52"/>
      <p:regular r:id="rId6"/>
      <p:bold r:id="rId7"/>
    </p:embeddedFont>
    <p:embeddedFont>
      <p:font typeface="Bitter 3" panose="020B0604020202020204" charset="0"/>
      <p:regular r:id="rId8"/>
      <p:bold r:id="rId9"/>
    </p:embeddedFont>
    <p:embeddedFont>
      <p:font typeface="Calibri" panose="020F0502020204030204" pitchFamily="34" charset="0"/>
      <p:regular r:id="rId10"/>
      <p:bold r:id="rId11"/>
      <p:italic r:id="rId12"/>
      <p:boldItalic r:id="rId13"/>
    </p:embeddedFont>
    <p:embeddedFont>
      <p:font typeface="Cambria" panose="02040503050406030204" pitchFamily="18"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72" y="10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6200000">
            <a:off x="9723039" y="3096669"/>
            <a:ext cx="8616134" cy="5764528"/>
          </a:xfrm>
          <a:custGeom>
            <a:avLst/>
            <a:gdLst/>
            <a:ahLst/>
            <a:cxnLst/>
            <a:rect l="l" t="t" r="r" b="b"/>
            <a:pathLst>
              <a:path w="8598816" h="5732544">
                <a:moveTo>
                  <a:pt x="0" y="0"/>
                </a:moveTo>
                <a:lnTo>
                  <a:pt x="8598816" y="0"/>
                </a:lnTo>
                <a:lnTo>
                  <a:pt x="8598816" y="5732544"/>
                </a:lnTo>
                <a:lnTo>
                  <a:pt x="0" y="5732544"/>
                </a:lnTo>
                <a:lnTo>
                  <a:pt x="0" y="0"/>
                </a:lnTo>
                <a:close/>
              </a:path>
            </a:pathLst>
          </a:custGeom>
          <a:blipFill>
            <a:blip r:embed="rId2">
              <a:extLst>
                <a:ext uri="{96DAC541-7B7A-43D3-8B79-37D633B846F1}">
                  <asvg:svgBlip xmlns:asvg="http://schemas.microsoft.com/office/drawing/2016/SVG/main" r:embed="rId3"/>
                </a:ext>
              </a:extLst>
            </a:blip>
            <a:stretch>
              <a:fillRect l="-16666" r="-16666"/>
            </a:stretch>
          </a:blipFill>
        </p:spPr>
        <p:txBody>
          <a:bodyPr/>
          <a:lstStyle/>
          <a:p>
            <a:endParaRPr lang="uk-UA"/>
          </a:p>
        </p:txBody>
      </p:sp>
      <p:sp>
        <p:nvSpPr>
          <p:cNvPr id="5" name="Freeform 5"/>
          <p:cNvSpPr/>
          <p:nvPr/>
        </p:nvSpPr>
        <p:spPr>
          <a:xfrm>
            <a:off x="926750" y="550950"/>
            <a:ext cx="324010" cy="462046"/>
          </a:xfrm>
          <a:custGeom>
            <a:avLst/>
            <a:gdLst/>
            <a:ahLst/>
            <a:cxnLst/>
            <a:rect l="l" t="t" r="r" b="b"/>
            <a:pathLst>
              <a:path w="324010" h="462046">
                <a:moveTo>
                  <a:pt x="0" y="0"/>
                </a:moveTo>
                <a:lnTo>
                  <a:pt x="324010" y="0"/>
                </a:lnTo>
                <a:lnTo>
                  <a:pt x="324010" y="462046"/>
                </a:lnTo>
                <a:lnTo>
                  <a:pt x="0" y="462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uk-UA"/>
          </a:p>
        </p:txBody>
      </p:sp>
      <p:sp>
        <p:nvSpPr>
          <p:cNvPr id="8" name="Freeform 8"/>
          <p:cNvSpPr/>
          <p:nvPr/>
        </p:nvSpPr>
        <p:spPr>
          <a:xfrm>
            <a:off x="881601" y="4072547"/>
            <a:ext cx="412621" cy="405119"/>
          </a:xfrm>
          <a:custGeom>
            <a:avLst/>
            <a:gdLst/>
            <a:ahLst/>
            <a:cxnLst/>
            <a:rect l="l" t="t" r="r" b="b"/>
            <a:pathLst>
              <a:path w="412621" h="405119">
                <a:moveTo>
                  <a:pt x="0" y="0"/>
                </a:moveTo>
                <a:lnTo>
                  <a:pt x="412621" y="0"/>
                </a:lnTo>
                <a:lnTo>
                  <a:pt x="412621" y="405119"/>
                </a:lnTo>
                <a:lnTo>
                  <a:pt x="0" y="4051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9" name="Freeform 9"/>
          <p:cNvSpPr/>
          <p:nvPr/>
        </p:nvSpPr>
        <p:spPr>
          <a:xfrm>
            <a:off x="5691083" y="4072547"/>
            <a:ext cx="489333" cy="319401"/>
          </a:xfrm>
          <a:custGeom>
            <a:avLst/>
            <a:gdLst/>
            <a:ahLst/>
            <a:cxnLst/>
            <a:rect l="l" t="t" r="r" b="b"/>
            <a:pathLst>
              <a:path w="489333" h="319401">
                <a:moveTo>
                  <a:pt x="0" y="0"/>
                </a:moveTo>
                <a:lnTo>
                  <a:pt x="489333" y="0"/>
                </a:lnTo>
                <a:lnTo>
                  <a:pt x="489333" y="319401"/>
                </a:lnTo>
                <a:lnTo>
                  <a:pt x="0" y="3194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uk-UA"/>
          </a:p>
        </p:txBody>
      </p:sp>
      <p:sp>
        <p:nvSpPr>
          <p:cNvPr id="10" name="Freeform 10"/>
          <p:cNvSpPr/>
          <p:nvPr/>
        </p:nvSpPr>
        <p:spPr>
          <a:xfrm>
            <a:off x="5757571" y="597839"/>
            <a:ext cx="422845" cy="415157"/>
          </a:xfrm>
          <a:custGeom>
            <a:avLst/>
            <a:gdLst/>
            <a:ahLst/>
            <a:cxnLst/>
            <a:rect l="l" t="t" r="r" b="b"/>
            <a:pathLst>
              <a:path w="422845" h="415157">
                <a:moveTo>
                  <a:pt x="0" y="0"/>
                </a:moveTo>
                <a:lnTo>
                  <a:pt x="422844" y="0"/>
                </a:lnTo>
                <a:lnTo>
                  <a:pt x="422844" y="415157"/>
                </a:lnTo>
                <a:lnTo>
                  <a:pt x="0" y="4151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k-UA"/>
          </a:p>
        </p:txBody>
      </p:sp>
      <p:sp>
        <p:nvSpPr>
          <p:cNvPr id="11" name="Freeform 11"/>
          <p:cNvSpPr/>
          <p:nvPr/>
        </p:nvSpPr>
        <p:spPr>
          <a:xfrm>
            <a:off x="5654484" y="2059999"/>
            <a:ext cx="525932" cy="313587"/>
          </a:xfrm>
          <a:custGeom>
            <a:avLst/>
            <a:gdLst/>
            <a:ahLst/>
            <a:cxnLst/>
            <a:rect l="l" t="t" r="r" b="b"/>
            <a:pathLst>
              <a:path w="525932" h="313587">
                <a:moveTo>
                  <a:pt x="0" y="0"/>
                </a:moveTo>
                <a:lnTo>
                  <a:pt x="525931" y="0"/>
                </a:lnTo>
                <a:lnTo>
                  <a:pt x="525931" y="313587"/>
                </a:lnTo>
                <a:lnTo>
                  <a:pt x="0" y="3135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uk-UA"/>
          </a:p>
        </p:txBody>
      </p:sp>
      <p:sp>
        <p:nvSpPr>
          <p:cNvPr id="12" name="Freeform 12"/>
          <p:cNvSpPr/>
          <p:nvPr/>
        </p:nvSpPr>
        <p:spPr>
          <a:xfrm>
            <a:off x="887364" y="6566567"/>
            <a:ext cx="421771" cy="412809"/>
          </a:xfrm>
          <a:custGeom>
            <a:avLst/>
            <a:gdLst/>
            <a:ahLst/>
            <a:cxnLst/>
            <a:rect l="l" t="t" r="r" b="b"/>
            <a:pathLst>
              <a:path w="421771" h="412809">
                <a:moveTo>
                  <a:pt x="0" y="0"/>
                </a:moveTo>
                <a:lnTo>
                  <a:pt x="421771" y="0"/>
                </a:lnTo>
                <a:lnTo>
                  <a:pt x="421771" y="412809"/>
                </a:lnTo>
                <a:lnTo>
                  <a:pt x="0" y="4128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uk-UA"/>
          </a:p>
        </p:txBody>
      </p:sp>
      <p:sp>
        <p:nvSpPr>
          <p:cNvPr id="13" name="Freeform 13"/>
          <p:cNvSpPr/>
          <p:nvPr/>
        </p:nvSpPr>
        <p:spPr>
          <a:xfrm>
            <a:off x="835284" y="5499159"/>
            <a:ext cx="525932" cy="257049"/>
          </a:xfrm>
          <a:custGeom>
            <a:avLst/>
            <a:gdLst/>
            <a:ahLst/>
            <a:cxnLst/>
            <a:rect l="l" t="t" r="r" b="b"/>
            <a:pathLst>
              <a:path w="525932" h="257049">
                <a:moveTo>
                  <a:pt x="0" y="0"/>
                </a:moveTo>
                <a:lnTo>
                  <a:pt x="525932" y="0"/>
                </a:lnTo>
                <a:lnTo>
                  <a:pt x="525932" y="257049"/>
                </a:lnTo>
                <a:lnTo>
                  <a:pt x="0" y="25704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uk-UA"/>
          </a:p>
        </p:txBody>
      </p:sp>
      <p:sp>
        <p:nvSpPr>
          <p:cNvPr id="15" name="TextBox 15"/>
          <p:cNvSpPr txBox="1"/>
          <p:nvPr/>
        </p:nvSpPr>
        <p:spPr>
          <a:xfrm>
            <a:off x="11462014" y="2405806"/>
            <a:ext cx="5021910" cy="872034"/>
          </a:xfrm>
          <a:prstGeom prst="rect">
            <a:avLst/>
          </a:prstGeom>
        </p:spPr>
        <p:txBody>
          <a:bodyPr lIns="0" tIns="0" rIns="0" bIns="0" rtlCol="0" anchor="t">
            <a:spAutoFit/>
          </a:bodyPr>
          <a:lstStyle/>
          <a:p>
            <a:pPr>
              <a:lnSpc>
                <a:spcPts val="3356"/>
              </a:lnSpc>
            </a:pPr>
            <a:r>
              <a:rPr lang="uk-UA" sz="2397" dirty="0">
                <a:solidFill>
                  <a:srgbClr val="184276"/>
                </a:solidFill>
                <a:latin typeface="Bitter 1"/>
              </a:rPr>
              <a:t> </a:t>
            </a:r>
            <a:r>
              <a:rPr lang="en-US" sz="2397" dirty="0">
                <a:solidFill>
                  <a:srgbClr val="184276"/>
                </a:solidFill>
                <a:latin typeface="Bitter 1"/>
              </a:rPr>
              <a:t>Land plot  for the construction of solar power plants</a:t>
            </a:r>
          </a:p>
        </p:txBody>
      </p:sp>
      <p:sp>
        <p:nvSpPr>
          <p:cNvPr id="16" name="TextBox 16"/>
          <p:cNvSpPr txBox="1"/>
          <p:nvPr/>
        </p:nvSpPr>
        <p:spPr>
          <a:xfrm>
            <a:off x="1600426" y="2068707"/>
            <a:ext cx="3104661" cy="388183"/>
          </a:xfrm>
          <a:prstGeom prst="rect">
            <a:avLst/>
          </a:prstGeom>
        </p:spPr>
        <p:txBody>
          <a:bodyPr lIns="0" tIns="0" rIns="0" bIns="0" rtlCol="0" anchor="t">
            <a:spAutoFit/>
          </a:bodyPr>
          <a:lstStyle/>
          <a:p>
            <a:pPr lvl="0">
              <a:lnSpc>
                <a:spcPts val="3359"/>
              </a:lnSpc>
              <a:spcBef>
                <a:spcPct val="0"/>
              </a:spcBef>
            </a:pPr>
            <a:r>
              <a:rPr lang="en-US" dirty="0">
                <a:solidFill>
                  <a:srgbClr val="000000"/>
                </a:solidFill>
                <a:latin typeface="Bitter 2" charset="0"/>
                <a:cs typeface="Bitter 2" charset="0"/>
              </a:rPr>
              <a:t>Project advantages</a:t>
            </a:r>
          </a:p>
        </p:txBody>
      </p:sp>
      <p:sp>
        <p:nvSpPr>
          <p:cNvPr id="17" name="TextBox 17"/>
          <p:cNvSpPr txBox="1"/>
          <p:nvPr/>
        </p:nvSpPr>
        <p:spPr>
          <a:xfrm>
            <a:off x="1600427" y="2452287"/>
            <a:ext cx="2971574" cy="974626"/>
          </a:xfrm>
          <a:prstGeom prst="rect">
            <a:avLst/>
          </a:prstGeom>
        </p:spPr>
        <p:txBody>
          <a:bodyPr wrap="square" lIns="0" tIns="0" rIns="0" bIns="0" rtlCol="0" anchor="t">
            <a:spAutoFit/>
          </a:bodyPr>
          <a:lstStyle/>
          <a:p>
            <a:pPr lvl="0">
              <a:lnSpc>
                <a:spcPts val="1889"/>
              </a:lnSpc>
              <a:spcBef>
                <a:spcPct val="0"/>
              </a:spcBef>
            </a:pPr>
            <a:r>
              <a:rPr lang="en-US" sz="1600" dirty="0">
                <a:solidFill>
                  <a:srgbClr val="000000"/>
                </a:solidFill>
                <a:latin typeface="Bitter 3"/>
              </a:rPr>
              <a:t>Support of the village council in the implementation of the project</a:t>
            </a:r>
            <a:endParaRPr lang="uk-UA" sz="1600" dirty="0">
              <a:solidFill>
                <a:srgbClr val="000000"/>
              </a:solidFill>
              <a:latin typeface="Bitter 3"/>
            </a:endParaRPr>
          </a:p>
          <a:p>
            <a:pPr lvl="0">
              <a:lnSpc>
                <a:spcPts val="1889"/>
              </a:lnSpc>
              <a:spcBef>
                <a:spcPct val="0"/>
              </a:spcBef>
            </a:pPr>
            <a:r>
              <a:rPr lang="en-US" sz="1600" dirty="0">
                <a:solidFill>
                  <a:srgbClr val="000000"/>
                </a:solidFill>
                <a:latin typeface="Bitter 3"/>
              </a:rPr>
              <a:t>Privileges for investor</a:t>
            </a:r>
            <a:r>
              <a:rPr lang="uk-UA" sz="1600" dirty="0">
                <a:solidFill>
                  <a:srgbClr val="000000"/>
                </a:solidFill>
                <a:latin typeface="Bitter 3"/>
              </a:rPr>
              <a:t>:</a:t>
            </a:r>
            <a:r>
              <a:rPr lang="en-US" sz="1600" dirty="0">
                <a:solidFill>
                  <a:srgbClr val="000000"/>
                </a:solidFill>
                <a:latin typeface="Bitter 3"/>
              </a:rPr>
              <a:t> benefits for plot renting</a:t>
            </a:r>
            <a:endParaRPr lang="ru-RU" sz="1600" dirty="0">
              <a:solidFill>
                <a:srgbClr val="000000"/>
              </a:solidFill>
              <a:latin typeface="Bitter 3"/>
            </a:endParaRPr>
          </a:p>
        </p:txBody>
      </p:sp>
      <p:sp>
        <p:nvSpPr>
          <p:cNvPr id="18" name="TextBox 18"/>
          <p:cNvSpPr txBox="1"/>
          <p:nvPr/>
        </p:nvSpPr>
        <p:spPr>
          <a:xfrm>
            <a:off x="1621667" y="952500"/>
            <a:ext cx="3083419" cy="974626"/>
          </a:xfrm>
          <a:prstGeom prst="rect">
            <a:avLst/>
          </a:prstGeom>
        </p:spPr>
        <p:txBody>
          <a:bodyPr wrap="square" lIns="0" tIns="0" rIns="0" bIns="0" rtlCol="0" anchor="t">
            <a:spAutoFit/>
          </a:bodyPr>
          <a:lstStyle/>
          <a:p>
            <a:pPr lvl="0">
              <a:lnSpc>
                <a:spcPts val="1896"/>
              </a:lnSpc>
              <a:spcBef>
                <a:spcPct val="0"/>
              </a:spcBef>
            </a:pPr>
            <a:r>
              <a:rPr lang="en-US" sz="1600" dirty="0">
                <a:solidFill>
                  <a:srgbClr val="000000"/>
                </a:solidFill>
                <a:latin typeface="Bitter 3"/>
              </a:rPr>
              <a:t>Odesa region, Shabo rural territorial community</a:t>
            </a:r>
          </a:p>
          <a:p>
            <a:pPr lvl="0">
              <a:lnSpc>
                <a:spcPts val="1896"/>
              </a:lnSpc>
              <a:spcBef>
                <a:spcPct val="0"/>
              </a:spcBef>
            </a:pPr>
            <a:r>
              <a:rPr lang="en-US" sz="1600" dirty="0" err="1">
                <a:solidFill>
                  <a:srgbClr val="000000"/>
                </a:solidFill>
                <a:latin typeface="Bitter 3"/>
              </a:rPr>
              <a:t>Salgany</a:t>
            </a:r>
            <a:r>
              <a:rPr lang="en-US" sz="1600" dirty="0">
                <a:solidFill>
                  <a:srgbClr val="000000"/>
                </a:solidFill>
                <a:latin typeface="Bitter 3"/>
              </a:rPr>
              <a:t> village</a:t>
            </a:r>
          </a:p>
          <a:p>
            <a:pPr lvl="0">
              <a:lnSpc>
                <a:spcPts val="1896"/>
              </a:lnSpc>
              <a:spcBef>
                <a:spcPct val="0"/>
              </a:spcBef>
            </a:pPr>
            <a:r>
              <a:rPr lang="en-US" sz="1600" dirty="0">
                <a:solidFill>
                  <a:srgbClr val="000000"/>
                </a:solidFill>
                <a:latin typeface="Bitter 3"/>
              </a:rPr>
              <a:t>In borders of settlement</a:t>
            </a:r>
          </a:p>
        </p:txBody>
      </p:sp>
      <p:sp>
        <p:nvSpPr>
          <p:cNvPr id="19" name="TextBox 19"/>
          <p:cNvSpPr txBox="1"/>
          <p:nvPr/>
        </p:nvSpPr>
        <p:spPr>
          <a:xfrm>
            <a:off x="57434" y="565045"/>
            <a:ext cx="4209766" cy="307777"/>
          </a:xfrm>
          <a:prstGeom prst="rect">
            <a:avLst/>
          </a:prstGeom>
        </p:spPr>
        <p:txBody>
          <a:bodyPr wrap="square" lIns="0" tIns="0" rIns="0" bIns="0" rtlCol="0" anchor="t">
            <a:spAutoFit/>
          </a:bodyPr>
          <a:lstStyle/>
          <a:p>
            <a:pPr algn="ctr">
              <a:lnSpc>
                <a:spcPts val="2370"/>
              </a:lnSpc>
              <a:spcBef>
                <a:spcPct val="0"/>
              </a:spcBef>
            </a:pPr>
            <a:r>
              <a:rPr lang="en-US" sz="2000" dirty="0">
                <a:solidFill>
                  <a:srgbClr val="000000"/>
                </a:solidFill>
                <a:latin typeface="Bitter 2"/>
              </a:rPr>
              <a:t>Location</a:t>
            </a:r>
          </a:p>
        </p:txBody>
      </p:sp>
      <p:sp>
        <p:nvSpPr>
          <p:cNvPr id="20" name="TextBox 20"/>
          <p:cNvSpPr txBox="1"/>
          <p:nvPr/>
        </p:nvSpPr>
        <p:spPr>
          <a:xfrm>
            <a:off x="1582068" y="8257660"/>
            <a:ext cx="3547885" cy="307777"/>
          </a:xfrm>
          <a:prstGeom prst="rect">
            <a:avLst/>
          </a:prstGeom>
        </p:spPr>
        <p:txBody>
          <a:bodyPr wrap="square" lIns="0" tIns="0" rIns="0" bIns="0" rtlCol="0" anchor="t">
            <a:spAutoFit/>
          </a:bodyPr>
          <a:lstStyle/>
          <a:p>
            <a:pPr lvl="0">
              <a:lnSpc>
                <a:spcPts val="2370"/>
              </a:lnSpc>
              <a:spcBef>
                <a:spcPct val="0"/>
              </a:spcBef>
            </a:pPr>
            <a:r>
              <a:rPr lang="en-US" sz="2000" dirty="0">
                <a:solidFill>
                  <a:srgbClr val="000000"/>
                </a:solidFill>
                <a:latin typeface="Bitter 2"/>
              </a:rPr>
              <a:t>Technical infrastructure </a:t>
            </a:r>
          </a:p>
        </p:txBody>
      </p:sp>
      <p:sp>
        <p:nvSpPr>
          <p:cNvPr id="21" name="TextBox 21"/>
          <p:cNvSpPr txBox="1"/>
          <p:nvPr/>
        </p:nvSpPr>
        <p:spPr>
          <a:xfrm>
            <a:off x="1582068" y="8654419"/>
            <a:ext cx="3904332" cy="974626"/>
          </a:xfrm>
          <a:prstGeom prst="rect">
            <a:avLst/>
          </a:prstGeom>
        </p:spPr>
        <p:txBody>
          <a:bodyPr wrap="square" lIns="0" tIns="0" rIns="0" bIns="0" rtlCol="0" anchor="t">
            <a:spAutoFit/>
          </a:bodyPr>
          <a:lstStyle/>
          <a:p>
            <a:pPr>
              <a:lnSpc>
                <a:spcPts val="1896"/>
              </a:lnSpc>
            </a:pPr>
            <a:r>
              <a:rPr lang="en-US" sz="1600" dirty="0">
                <a:solidFill>
                  <a:srgbClr val="000000"/>
                </a:solidFill>
                <a:latin typeface="Bitter 3" charset="0"/>
                <a:cs typeface="Bitter 3" charset="0"/>
              </a:rPr>
              <a:t>To the gas pipeline – 0,3 km</a:t>
            </a:r>
          </a:p>
          <a:p>
            <a:pPr>
              <a:lnSpc>
                <a:spcPts val="1896"/>
              </a:lnSpc>
            </a:pPr>
            <a:r>
              <a:rPr lang="en-US" sz="1600" dirty="0">
                <a:solidFill>
                  <a:srgbClr val="000000"/>
                </a:solidFill>
                <a:latin typeface="Bitter 3" charset="0"/>
                <a:cs typeface="Bitter 3" charset="0"/>
              </a:rPr>
              <a:t>To the power line (voltage 10 kW) – 0,2 km </a:t>
            </a:r>
          </a:p>
          <a:p>
            <a:pPr>
              <a:lnSpc>
                <a:spcPts val="1896"/>
              </a:lnSpc>
            </a:pPr>
            <a:r>
              <a:rPr lang="en-US" sz="1600" dirty="0">
                <a:solidFill>
                  <a:srgbClr val="000000"/>
                </a:solidFill>
                <a:latin typeface="Bitter 3" charset="0"/>
                <a:cs typeface="Bitter 3" charset="0"/>
              </a:rPr>
              <a:t>Water supply – artesian well </a:t>
            </a:r>
          </a:p>
          <a:p>
            <a:pPr>
              <a:lnSpc>
                <a:spcPts val="1896"/>
              </a:lnSpc>
            </a:pPr>
            <a:r>
              <a:rPr lang="en-US" sz="1600" dirty="0">
                <a:solidFill>
                  <a:srgbClr val="000000"/>
                </a:solidFill>
                <a:latin typeface="Bitter 3" charset="0"/>
                <a:cs typeface="Bitter 3" charset="0"/>
              </a:rPr>
              <a:t>To the </a:t>
            </a:r>
            <a:r>
              <a:rPr lang="en-US" sz="1600" dirty="0">
                <a:solidFill>
                  <a:srgbClr val="000000"/>
                </a:solidFill>
                <a:latin typeface="Bitter 3"/>
              </a:rPr>
              <a:t>sewerage system</a:t>
            </a:r>
            <a:r>
              <a:rPr lang="en-US" sz="1600" dirty="0">
                <a:solidFill>
                  <a:srgbClr val="000000"/>
                </a:solidFill>
                <a:latin typeface="Bitter 3" charset="0"/>
                <a:cs typeface="Bitter 3" charset="0"/>
              </a:rPr>
              <a:t> - 3 km</a:t>
            </a:r>
            <a:r>
              <a:rPr lang="uk-UA" sz="1600" dirty="0">
                <a:solidFill>
                  <a:srgbClr val="000000"/>
                </a:solidFill>
                <a:latin typeface="Bitter 3"/>
              </a:rPr>
              <a:t> </a:t>
            </a:r>
          </a:p>
        </p:txBody>
      </p:sp>
      <p:sp>
        <p:nvSpPr>
          <p:cNvPr id="24" name="TextBox 24"/>
          <p:cNvSpPr txBox="1"/>
          <p:nvPr/>
        </p:nvSpPr>
        <p:spPr>
          <a:xfrm>
            <a:off x="1528521" y="4106390"/>
            <a:ext cx="1238007" cy="307777"/>
          </a:xfrm>
          <a:prstGeom prst="rect">
            <a:avLst/>
          </a:prstGeom>
        </p:spPr>
        <p:txBody>
          <a:bodyPr lIns="0" tIns="0" rIns="0" bIns="0" rtlCol="0" anchor="t">
            <a:spAutoFit/>
          </a:bodyPr>
          <a:lstStyle/>
          <a:p>
            <a:pPr lvl="0" algn="ctr">
              <a:lnSpc>
                <a:spcPts val="2370"/>
              </a:lnSpc>
              <a:spcBef>
                <a:spcPct val="0"/>
              </a:spcBef>
            </a:pPr>
            <a:r>
              <a:rPr lang="en-US" sz="2000" dirty="0">
                <a:solidFill>
                  <a:srgbClr val="000000"/>
                </a:solidFill>
                <a:latin typeface="Bitter 2"/>
              </a:rPr>
              <a:t>Property</a:t>
            </a:r>
          </a:p>
        </p:txBody>
      </p:sp>
      <p:sp>
        <p:nvSpPr>
          <p:cNvPr id="25" name="TextBox 25"/>
          <p:cNvSpPr txBox="1"/>
          <p:nvPr/>
        </p:nvSpPr>
        <p:spPr>
          <a:xfrm>
            <a:off x="1600280" y="4502661"/>
            <a:ext cx="3044748" cy="487313"/>
          </a:xfrm>
          <a:prstGeom prst="rect">
            <a:avLst/>
          </a:prstGeom>
        </p:spPr>
        <p:txBody>
          <a:bodyPr lIns="0" tIns="0" rIns="0" bIns="0" rtlCol="0" anchor="t">
            <a:spAutoFit/>
          </a:bodyPr>
          <a:lstStyle/>
          <a:p>
            <a:pPr>
              <a:lnSpc>
                <a:spcPts val="1896"/>
              </a:lnSpc>
            </a:pPr>
            <a:r>
              <a:rPr lang="en-US" sz="1600" dirty="0">
                <a:solidFill>
                  <a:srgbClr val="000000"/>
                </a:solidFill>
                <a:latin typeface="Bitter 3"/>
              </a:rPr>
              <a:t>Municipal property</a:t>
            </a:r>
          </a:p>
          <a:p>
            <a:pPr>
              <a:lnSpc>
                <a:spcPts val="1896"/>
              </a:lnSpc>
            </a:pPr>
            <a:r>
              <a:rPr lang="en-US" sz="1600" dirty="0">
                <a:solidFill>
                  <a:srgbClr val="000000"/>
                </a:solidFill>
                <a:latin typeface="Bitter 3"/>
              </a:rPr>
              <a:t>Terms of transfer - rent</a:t>
            </a:r>
          </a:p>
        </p:txBody>
      </p:sp>
      <p:sp>
        <p:nvSpPr>
          <p:cNvPr id="26" name="TextBox 26"/>
          <p:cNvSpPr txBox="1"/>
          <p:nvPr/>
        </p:nvSpPr>
        <p:spPr>
          <a:xfrm>
            <a:off x="6396988" y="4106390"/>
            <a:ext cx="2982251" cy="307777"/>
          </a:xfrm>
          <a:prstGeom prst="rect">
            <a:avLst/>
          </a:prstGeom>
        </p:spPr>
        <p:txBody>
          <a:bodyPr lIns="0" tIns="0" rIns="0" bIns="0" rtlCol="0" anchor="t">
            <a:spAutoFit/>
          </a:bodyPr>
          <a:lstStyle/>
          <a:p>
            <a:pPr>
              <a:lnSpc>
                <a:spcPts val="2361"/>
              </a:lnSpc>
              <a:spcBef>
                <a:spcPct val="0"/>
              </a:spcBef>
            </a:pPr>
            <a:r>
              <a:rPr lang="en-US" sz="2000" dirty="0">
                <a:solidFill>
                  <a:srgbClr val="000000"/>
                </a:solidFill>
                <a:latin typeface="Bitter 2"/>
              </a:rPr>
              <a:t>Funding sources</a:t>
            </a:r>
          </a:p>
        </p:txBody>
      </p:sp>
      <p:sp>
        <p:nvSpPr>
          <p:cNvPr id="27" name="TextBox 27"/>
          <p:cNvSpPr txBox="1"/>
          <p:nvPr/>
        </p:nvSpPr>
        <p:spPr>
          <a:xfrm>
            <a:off x="6414631" y="4530966"/>
            <a:ext cx="3289940" cy="487313"/>
          </a:xfrm>
          <a:prstGeom prst="rect">
            <a:avLst/>
          </a:prstGeom>
        </p:spPr>
        <p:txBody>
          <a:bodyPr wrap="square" lIns="0" tIns="0" rIns="0" bIns="0" rtlCol="0" anchor="t">
            <a:spAutoFit/>
          </a:bodyPr>
          <a:lstStyle/>
          <a:p>
            <a:pPr lvl="0">
              <a:lnSpc>
                <a:spcPts val="1889"/>
              </a:lnSpc>
              <a:spcBef>
                <a:spcPct val="0"/>
              </a:spcBef>
            </a:pPr>
            <a:r>
              <a:rPr lang="en-US" sz="1600" dirty="0">
                <a:solidFill>
                  <a:srgbClr val="000000"/>
                </a:solidFill>
                <a:latin typeface="Bitter 3"/>
              </a:rPr>
              <a:t>International and state investments, community funding</a:t>
            </a:r>
          </a:p>
        </p:txBody>
      </p:sp>
      <p:sp>
        <p:nvSpPr>
          <p:cNvPr id="28" name="TextBox 28"/>
          <p:cNvSpPr txBox="1"/>
          <p:nvPr/>
        </p:nvSpPr>
        <p:spPr>
          <a:xfrm rot="10800000" flipV="1">
            <a:off x="5691083" y="657346"/>
            <a:ext cx="3327645" cy="307776"/>
          </a:xfrm>
          <a:prstGeom prst="rect">
            <a:avLst/>
          </a:prstGeom>
        </p:spPr>
        <p:txBody>
          <a:bodyPr wrap="square" lIns="0" tIns="0" rIns="0" bIns="0" rtlCol="0" anchor="t">
            <a:spAutoFit/>
          </a:bodyPr>
          <a:lstStyle/>
          <a:p>
            <a:pPr algn="ctr">
              <a:lnSpc>
                <a:spcPts val="2361"/>
              </a:lnSpc>
              <a:spcBef>
                <a:spcPct val="0"/>
              </a:spcBef>
            </a:pPr>
            <a:r>
              <a:rPr lang="en-US" sz="2000" dirty="0">
                <a:solidFill>
                  <a:srgbClr val="000000"/>
                </a:solidFill>
                <a:latin typeface="Bitter 2"/>
              </a:rPr>
              <a:t>Project initiator</a:t>
            </a:r>
          </a:p>
        </p:txBody>
      </p:sp>
      <p:sp>
        <p:nvSpPr>
          <p:cNvPr id="29" name="TextBox 29"/>
          <p:cNvSpPr txBox="1"/>
          <p:nvPr/>
        </p:nvSpPr>
        <p:spPr>
          <a:xfrm>
            <a:off x="6416102" y="1035211"/>
            <a:ext cx="3288469" cy="730969"/>
          </a:xfrm>
          <a:prstGeom prst="rect">
            <a:avLst/>
          </a:prstGeom>
        </p:spPr>
        <p:txBody>
          <a:bodyPr wrap="square" lIns="0" tIns="0" rIns="0" bIns="0" rtlCol="0" anchor="t">
            <a:spAutoFit/>
          </a:bodyPr>
          <a:lstStyle/>
          <a:p>
            <a:pPr lvl="0">
              <a:lnSpc>
                <a:spcPts val="1889"/>
              </a:lnSpc>
              <a:spcBef>
                <a:spcPct val="0"/>
              </a:spcBef>
            </a:pPr>
            <a:r>
              <a:rPr lang="en-US" sz="1600" dirty="0">
                <a:solidFill>
                  <a:srgbClr val="000000"/>
                </a:solidFill>
                <a:latin typeface="Bitter 3"/>
              </a:rPr>
              <a:t>Shabo village council</a:t>
            </a:r>
            <a:endParaRPr lang="uk-UA" sz="1600" dirty="0">
              <a:solidFill>
                <a:srgbClr val="000000"/>
              </a:solidFill>
              <a:latin typeface="Bitter 3"/>
            </a:endParaRPr>
          </a:p>
          <a:p>
            <a:pPr lvl="0">
              <a:lnSpc>
                <a:spcPts val="1889"/>
              </a:lnSpc>
              <a:spcBef>
                <a:spcPct val="0"/>
              </a:spcBef>
            </a:pPr>
            <a:r>
              <a:rPr lang="en-US" sz="1600" dirty="0">
                <a:solidFill>
                  <a:srgbClr val="000000"/>
                </a:solidFill>
                <a:latin typeface="Bitter 3"/>
              </a:rPr>
              <a:t>Population</a:t>
            </a:r>
            <a:r>
              <a:rPr lang="uk-UA" sz="1600" dirty="0">
                <a:solidFill>
                  <a:srgbClr val="000000"/>
                </a:solidFill>
                <a:latin typeface="Bitter 3"/>
              </a:rPr>
              <a:t>:  16 872 </a:t>
            </a:r>
            <a:r>
              <a:rPr lang="en-US" sz="1600" dirty="0">
                <a:solidFill>
                  <a:srgbClr val="000000"/>
                </a:solidFill>
                <a:latin typeface="Bitter 3"/>
              </a:rPr>
              <a:t>people</a:t>
            </a:r>
            <a:endParaRPr lang="uk-UA" sz="1600" dirty="0">
              <a:solidFill>
                <a:srgbClr val="000000"/>
              </a:solidFill>
              <a:latin typeface="Bitter 3"/>
            </a:endParaRPr>
          </a:p>
          <a:p>
            <a:pPr lvl="0">
              <a:lnSpc>
                <a:spcPts val="1889"/>
              </a:lnSpc>
              <a:spcBef>
                <a:spcPct val="0"/>
              </a:spcBef>
            </a:pPr>
            <a:r>
              <a:rPr lang="en-US" sz="1600" dirty="0">
                <a:solidFill>
                  <a:srgbClr val="000000"/>
                </a:solidFill>
                <a:latin typeface="Bitter 3"/>
              </a:rPr>
              <a:t>Community area</a:t>
            </a:r>
            <a:r>
              <a:rPr lang="uk-UA" sz="1600" dirty="0">
                <a:solidFill>
                  <a:srgbClr val="000000"/>
                </a:solidFill>
                <a:latin typeface="Bitter 3"/>
              </a:rPr>
              <a:t>: 631 </a:t>
            </a:r>
            <a:r>
              <a:rPr lang="en-US" sz="1600" dirty="0">
                <a:solidFill>
                  <a:srgbClr val="000000"/>
                </a:solidFill>
                <a:latin typeface="Bitter 3"/>
              </a:rPr>
              <a:t>sq</a:t>
            </a:r>
            <a:r>
              <a:rPr lang="uk-UA" sz="1600" dirty="0">
                <a:solidFill>
                  <a:srgbClr val="000000"/>
                </a:solidFill>
                <a:latin typeface="Bitter 3"/>
              </a:rPr>
              <a:t>ю.</a:t>
            </a:r>
            <a:r>
              <a:rPr lang="en-US" sz="1600">
                <a:solidFill>
                  <a:srgbClr val="000000"/>
                </a:solidFill>
                <a:latin typeface="Bitter 3"/>
              </a:rPr>
              <a:t>km</a:t>
            </a:r>
            <a:endParaRPr lang="en-US" sz="1600" dirty="0">
              <a:solidFill>
                <a:srgbClr val="000000"/>
              </a:solidFill>
              <a:latin typeface="Bitter 3"/>
            </a:endParaRPr>
          </a:p>
        </p:txBody>
      </p:sp>
      <p:sp>
        <p:nvSpPr>
          <p:cNvPr id="30" name="TextBox 30"/>
          <p:cNvSpPr txBox="1"/>
          <p:nvPr/>
        </p:nvSpPr>
        <p:spPr>
          <a:xfrm>
            <a:off x="6442258" y="2069727"/>
            <a:ext cx="3498825" cy="307777"/>
          </a:xfrm>
          <a:prstGeom prst="rect">
            <a:avLst/>
          </a:prstGeom>
        </p:spPr>
        <p:txBody>
          <a:bodyPr lIns="0" tIns="0" rIns="0" bIns="0" rtlCol="0" anchor="t">
            <a:spAutoFit/>
          </a:bodyPr>
          <a:lstStyle/>
          <a:p>
            <a:pPr lvl="0">
              <a:lnSpc>
                <a:spcPts val="2361"/>
              </a:lnSpc>
              <a:spcBef>
                <a:spcPct val="0"/>
              </a:spcBef>
            </a:pPr>
            <a:r>
              <a:rPr lang="en-US" sz="2000" dirty="0">
                <a:solidFill>
                  <a:srgbClr val="000000"/>
                </a:solidFill>
                <a:latin typeface="Bitter 2"/>
              </a:rPr>
              <a:t>Transportation</a:t>
            </a:r>
          </a:p>
        </p:txBody>
      </p:sp>
      <p:sp>
        <p:nvSpPr>
          <p:cNvPr id="31" name="TextBox 31"/>
          <p:cNvSpPr txBox="1"/>
          <p:nvPr/>
        </p:nvSpPr>
        <p:spPr>
          <a:xfrm>
            <a:off x="6396988" y="2352596"/>
            <a:ext cx="4393594" cy="1705595"/>
          </a:xfrm>
          <a:prstGeom prst="rect">
            <a:avLst/>
          </a:prstGeom>
        </p:spPr>
        <p:txBody>
          <a:bodyPr wrap="square" lIns="0" tIns="0" rIns="0" bIns="0" rtlCol="0" anchor="t">
            <a:spAutoFit/>
          </a:bodyPr>
          <a:lstStyle/>
          <a:p>
            <a:pPr>
              <a:lnSpc>
                <a:spcPts val="1889"/>
              </a:lnSpc>
            </a:pPr>
            <a:r>
              <a:rPr lang="en-US" sz="1600" dirty="0">
                <a:solidFill>
                  <a:srgbClr val="000000"/>
                </a:solidFill>
                <a:latin typeface="Bitter 3"/>
              </a:rPr>
              <a:t>Up to the border of the residential zone </a:t>
            </a:r>
            <a:r>
              <a:rPr lang="ru-RU" sz="1600" dirty="0">
                <a:solidFill>
                  <a:srgbClr val="000000"/>
                </a:solidFill>
                <a:latin typeface="Bitter 3"/>
              </a:rPr>
              <a:t>– 0,2 </a:t>
            </a:r>
            <a:r>
              <a:rPr lang="en-US" sz="1600" dirty="0">
                <a:solidFill>
                  <a:srgbClr val="000000"/>
                </a:solidFill>
                <a:latin typeface="Bitter 3" charset="0"/>
                <a:cs typeface="Bitter 3" charset="0"/>
              </a:rPr>
              <a:t>km</a:t>
            </a:r>
            <a:endParaRPr lang="ru-RU" sz="1600" dirty="0">
              <a:solidFill>
                <a:srgbClr val="000000"/>
              </a:solidFill>
              <a:latin typeface="Bitter 3"/>
            </a:endParaRPr>
          </a:p>
          <a:p>
            <a:pPr>
              <a:lnSpc>
                <a:spcPts val="1889"/>
              </a:lnSpc>
            </a:pPr>
            <a:r>
              <a:rPr lang="en-US" sz="1600" dirty="0">
                <a:solidFill>
                  <a:srgbClr val="000000"/>
                </a:solidFill>
                <a:latin typeface="Bitter 3" charset="0"/>
                <a:cs typeface="Bitter 3" charset="0"/>
              </a:rPr>
              <a:t>To the railway station Shabo</a:t>
            </a:r>
            <a:r>
              <a:rPr lang="uk-UA" sz="1600" dirty="0">
                <a:solidFill>
                  <a:srgbClr val="000000"/>
                </a:solidFill>
                <a:latin typeface="Bitter 3" charset="0"/>
                <a:cs typeface="Bitter 3" charset="0"/>
              </a:rPr>
              <a:t> </a:t>
            </a:r>
            <a:r>
              <a:rPr lang="en-US" sz="1600" dirty="0">
                <a:solidFill>
                  <a:srgbClr val="000000"/>
                </a:solidFill>
                <a:latin typeface="Bitter 3" charset="0"/>
                <a:cs typeface="Bitter 3" charset="0"/>
              </a:rPr>
              <a:t>- </a:t>
            </a:r>
            <a:r>
              <a:rPr lang="ru-RU" sz="1600" dirty="0">
                <a:solidFill>
                  <a:srgbClr val="000000"/>
                </a:solidFill>
                <a:latin typeface="Bitter 3" charset="0"/>
                <a:cs typeface="Bitter 3" charset="0"/>
              </a:rPr>
              <a:t>2 </a:t>
            </a:r>
            <a:r>
              <a:rPr lang="en-US" sz="1600" dirty="0">
                <a:solidFill>
                  <a:srgbClr val="000000"/>
                </a:solidFill>
                <a:latin typeface="Bitter 3" charset="0"/>
                <a:cs typeface="Bitter 3" charset="0"/>
              </a:rPr>
              <a:t>km</a:t>
            </a:r>
          </a:p>
          <a:p>
            <a:pPr>
              <a:lnSpc>
                <a:spcPts val="1889"/>
              </a:lnSpc>
            </a:pPr>
            <a:r>
              <a:rPr lang="en-US" sz="1600" dirty="0">
                <a:solidFill>
                  <a:srgbClr val="000000"/>
                </a:solidFill>
                <a:latin typeface="Bitter 3" charset="0"/>
                <a:cs typeface="Bitter 3" charset="0"/>
              </a:rPr>
              <a:t>To the district center – </a:t>
            </a:r>
            <a:r>
              <a:rPr lang="ru-RU" sz="1600" dirty="0">
                <a:solidFill>
                  <a:srgbClr val="000000"/>
                </a:solidFill>
                <a:latin typeface="Bitter 3" charset="0"/>
                <a:cs typeface="Bitter 3" charset="0"/>
              </a:rPr>
              <a:t>5</a:t>
            </a:r>
            <a:r>
              <a:rPr lang="en-US" sz="1600" dirty="0">
                <a:solidFill>
                  <a:srgbClr val="000000"/>
                </a:solidFill>
                <a:latin typeface="Bitter 3" charset="0"/>
                <a:cs typeface="Bitter 3" charset="0"/>
              </a:rPr>
              <a:t> km</a:t>
            </a:r>
            <a:r>
              <a:rPr lang="uk-UA" sz="1600" dirty="0">
                <a:solidFill>
                  <a:srgbClr val="000000"/>
                </a:solidFill>
                <a:latin typeface="Bitter 3" charset="0"/>
                <a:cs typeface="Bitter 3" charset="0"/>
              </a:rPr>
              <a:t>  </a:t>
            </a:r>
          </a:p>
          <a:p>
            <a:pPr>
              <a:lnSpc>
                <a:spcPts val="1889"/>
              </a:lnSpc>
            </a:pPr>
            <a:r>
              <a:rPr lang="en-US" sz="1600" dirty="0">
                <a:solidFill>
                  <a:srgbClr val="000000"/>
                </a:solidFill>
                <a:latin typeface="Bitter 3" charset="0"/>
                <a:cs typeface="Bitter 3" charset="0"/>
              </a:rPr>
              <a:t>To the regional center – 80</a:t>
            </a:r>
            <a:r>
              <a:rPr lang="ru-RU" sz="1600" dirty="0">
                <a:solidFill>
                  <a:srgbClr val="000000"/>
                </a:solidFill>
                <a:latin typeface="Bitter 3" charset="0"/>
                <a:cs typeface="Bitter 3" charset="0"/>
              </a:rPr>
              <a:t> </a:t>
            </a:r>
            <a:r>
              <a:rPr lang="en-US" sz="1600" dirty="0">
                <a:solidFill>
                  <a:srgbClr val="000000"/>
                </a:solidFill>
                <a:latin typeface="Bitter 3" charset="0"/>
                <a:cs typeface="Bitter 3" charset="0"/>
              </a:rPr>
              <a:t>km</a:t>
            </a:r>
            <a:endParaRPr lang="uk-UA" sz="1600" dirty="0">
              <a:solidFill>
                <a:srgbClr val="000000"/>
              </a:solidFill>
              <a:latin typeface="Bitter 3" charset="0"/>
              <a:cs typeface="Bitter 3" charset="0"/>
            </a:endParaRPr>
          </a:p>
          <a:p>
            <a:pPr>
              <a:lnSpc>
                <a:spcPts val="1889"/>
              </a:lnSpc>
            </a:pPr>
            <a:r>
              <a:rPr lang="en-US" sz="1600" dirty="0">
                <a:solidFill>
                  <a:srgbClr val="000000"/>
                </a:solidFill>
                <a:latin typeface="Bitter 3" charset="0"/>
                <a:cs typeface="Bitter 3" charset="0"/>
              </a:rPr>
              <a:t>To the national state highway</a:t>
            </a:r>
            <a:r>
              <a:rPr lang="uk-UA" sz="1600" dirty="0">
                <a:solidFill>
                  <a:srgbClr val="000000"/>
                </a:solidFill>
                <a:latin typeface="Bitter 3" charset="0"/>
                <a:cs typeface="Bitter 3" charset="0"/>
              </a:rPr>
              <a:t> – 2 </a:t>
            </a:r>
            <a:r>
              <a:rPr lang="en-US" sz="1600" dirty="0">
                <a:solidFill>
                  <a:srgbClr val="000000"/>
                </a:solidFill>
                <a:latin typeface="Bitter 3" charset="0"/>
                <a:cs typeface="Bitter 3" charset="0"/>
              </a:rPr>
              <a:t>km</a:t>
            </a:r>
            <a:endParaRPr lang="uk-UA" sz="1600" dirty="0">
              <a:solidFill>
                <a:srgbClr val="000000"/>
              </a:solidFill>
              <a:latin typeface="Bitter 3" charset="0"/>
              <a:cs typeface="Bitter 3" charset="0"/>
            </a:endParaRPr>
          </a:p>
          <a:p>
            <a:pPr>
              <a:lnSpc>
                <a:spcPts val="1889"/>
              </a:lnSpc>
            </a:pPr>
            <a:r>
              <a:rPr lang="en-US" sz="1600" dirty="0">
                <a:solidFill>
                  <a:srgbClr val="000000"/>
                </a:solidFill>
                <a:latin typeface="Bitter 3"/>
              </a:rPr>
              <a:t>To the international highway</a:t>
            </a:r>
            <a:r>
              <a:rPr lang="uk-UA" sz="1600" dirty="0">
                <a:solidFill>
                  <a:srgbClr val="000000"/>
                </a:solidFill>
                <a:latin typeface="Bitter 3"/>
              </a:rPr>
              <a:t> – 20 </a:t>
            </a:r>
            <a:r>
              <a:rPr lang="en-US" sz="1600" dirty="0">
                <a:solidFill>
                  <a:srgbClr val="000000"/>
                </a:solidFill>
                <a:latin typeface="Bitter 3" charset="0"/>
                <a:cs typeface="Bitter 3" charset="0"/>
              </a:rPr>
              <a:t>km</a:t>
            </a:r>
            <a:endParaRPr lang="uk-UA" sz="1600" dirty="0">
              <a:solidFill>
                <a:srgbClr val="000000"/>
              </a:solidFill>
              <a:latin typeface="Bitter 3" charset="0"/>
              <a:cs typeface="Bitter 3" charset="0"/>
            </a:endParaRPr>
          </a:p>
          <a:p>
            <a:pPr>
              <a:lnSpc>
                <a:spcPts val="1889"/>
              </a:lnSpc>
            </a:pPr>
            <a:endParaRPr lang="en-US" sz="1349" dirty="0">
              <a:solidFill>
                <a:srgbClr val="000000"/>
              </a:solidFill>
              <a:latin typeface="Bitter 3"/>
            </a:endParaRPr>
          </a:p>
        </p:txBody>
      </p:sp>
      <p:sp>
        <p:nvSpPr>
          <p:cNvPr id="32" name="TextBox 32"/>
          <p:cNvSpPr txBox="1"/>
          <p:nvPr/>
        </p:nvSpPr>
        <p:spPr>
          <a:xfrm>
            <a:off x="1621668" y="6625396"/>
            <a:ext cx="3209459" cy="307777"/>
          </a:xfrm>
          <a:prstGeom prst="rect">
            <a:avLst/>
          </a:prstGeom>
        </p:spPr>
        <p:txBody>
          <a:bodyPr lIns="0" tIns="0" rIns="0" bIns="0" rtlCol="0" anchor="t">
            <a:spAutoFit/>
          </a:bodyPr>
          <a:lstStyle/>
          <a:p>
            <a:pPr lvl="0">
              <a:lnSpc>
                <a:spcPts val="2361"/>
              </a:lnSpc>
              <a:spcBef>
                <a:spcPct val="0"/>
              </a:spcBef>
            </a:pPr>
            <a:r>
              <a:rPr lang="en-US" sz="2000" dirty="0">
                <a:solidFill>
                  <a:srgbClr val="000000"/>
                </a:solidFill>
                <a:latin typeface="Bitter 2"/>
              </a:rPr>
              <a:t>Project purpose</a:t>
            </a:r>
          </a:p>
        </p:txBody>
      </p:sp>
      <p:sp>
        <p:nvSpPr>
          <p:cNvPr id="33" name="TextBox 33"/>
          <p:cNvSpPr txBox="1"/>
          <p:nvPr/>
        </p:nvSpPr>
        <p:spPr>
          <a:xfrm>
            <a:off x="1621668" y="7020539"/>
            <a:ext cx="3083418" cy="730969"/>
          </a:xfrm>
          <a:prstGeom prst="rect">
            <a:avLst/>
          </a:prstGeom>
        </p:spPr>
        <p:txBody>
          <a:bodyPr wrap="square" lIns="0" tIns="0" rIns="0" bIns="0" rtlCol="0" anchor="t">
            <a:spAutoFit/>
          </a:bodyPr>
          <a:lstStyle/>
          <a:p>
            <a:pPr lvl="0">
              <a:lnSpc>
                <a:spcPts val="1889"/>
              </a:lnSpc>
              <a:spcBef>
                <a:spcPct val="0"/>
              </a:spcBef>
            </a:pPr>
            <a:r>
              <a:rPr lang="en-US" sz="1600" dirty="0">
                <a:latin typeface="Bitter 3" panose="020B0604020202020204" charset="0"/>
                <a:cs typeface="Bitter 3" panose="020B0604020202020204" charset="0"/>
              </a:rPr>
              <a:t>For the construction of solar power plants, industrial enterprises</a:t>
            </a:r>
            <a:endParaRPr lang="uk-UA" sz="1600" dirty="0">
              <a:latin typeface="Bitter 3" panose="020B0604020202020204" charset="0"/>
              <a:cs typeface="Bitter 3" panose="020B0604020202020204" charset="0"/>
            </a:endParaRPr>
          </a:p>
        </p:txBody>
      </p:sp>
      <p:sp>
        <p:nvSpPr>
          <p:cNvPr id="34" name="TextBox 34"/>
          <p:cNvSpPr txBox="1"/>
          <p:nvPr/>
        </p:nvSpPr>
        <p:spPr>
          <a:xfrm>
            <a:off x="1582068" y="5485458"/>
            <a:ext cx="703931" cy="615553"/>
          </a:xfrm>
          <a:prstGeom prst="rect">
            <a:avLst/>
          </a:prstGeom>
        </p:spPr>
        <p:txBody>
          <a:bodyPr wrap="square" lIns="0" tIns="0" rIns="0" bIns="0" rtlCol="0" anchor="t">
            <a:spAutoFit/>
          </a:bodyPr>
          <a:lstStyle/>
          <a:p>
            <a:pPr algn="ctr">
              <a:lnSpc>
                <a:spcPts val="2361"/>
              </a:lnSpc>
              <a:spcBef>
                <a:spcPct val="0"/>
              </a:spcBef>
            </a:pPr>
            <a:r>
              <a:rPr lang="en-US" sz="2000" dirty="0">
                <a:solidFill>
                  <a:srgbClr val="000000"/>
                </a:solidFill>
                <a:latin typeface="Bitter 2"/>
              </a:rPr>
              <a:t>Area</a:t>
            </a:r>
          </a:p>
          <a:p>
            <a:pPr marL="0" lvl="0" indent="0" algn="ctr">
              <a:lnSpc>
                <a:spcPts val="2361"/>
              </a:lnSpc>
              <a:spcBef>
                <a:spcPct val="0"/>
              </a:spcBef>
            </a:pPr>
            <a:endParaRPr lang="en-US" sz="2000" dirty="0">
              <a:solidFill>
                <a:srgbClr val="000000"/>
              </a:solidFill>
              <a:latin typeface="Bitter 2"/>
            </a:endParaRPr>
          </a:p>
        </p:txBody>
      </p:sp>
      <p:sp>
        <p:nvSpPr>
          <p:cNvPr id="36" name="Freeform 21"/>
          <p:cNvSpPr/>
          <p:nvPr/>
        </p:nvSpPr>
        <p:spPr>
          <a:xfrm>
            <a:off x="865300" y="2133435"/>
            <a:ext cx="419244" cy="289581"/>
          </a:xfrm>
          <a:custGeom>
            <a:avLst/>
            <a:gdLst/>
            <a:ahLst/>
            <a:cxnLst/>
            <a:rect l="l" t="t" r="r" b="b"/>
            <a:pathLst>
              <a:path w="892736" h="772217">
                <a:moveTo>
                  <a:pt x="0" y="0"/>
                </a:moveTo>
                <a:lnTo>
                  <a:pt x="892736" y="0"/>
                </a:lnTo>
                <a:lnTo>
                  <a:pt x="892736" y="772217"/>
                </a:lnTo>
                <a:lnTo>
                  <a:pt x="0" y="77221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uk-UA"/>
          </a:p>
        </p:txBody>
      </p:sp>
      <p:sp>
        <p:nvSpPr>
          <p:cNvPr id="39" name="Freeform 18"/>
          <p:cNvSpPr/>
          <p:nvPr/>
        </p:nvSpPr>
        <p:spPr>
          <a:xfrm>
            <a:off x="5791200" y="5164657"/>
            <a:ext cx="448068" cy="384463"/>
          </a:xfrm>
          <a:custGeom>
            <a:avLst/>
            <a:gdLst/>
            <a:ahLst/>
            <a:cxnLst/>
            <a:rect l="l" t="t" r="r" b="b"/>
            <a:pathLst>
              <a:path w="842195" h="743237">
                <a:moveTo>
                  <a:pt x="0" y="0"/>
                </a:moveTo>
                <a:lnTo>
                  <a:pt x="842195" y="0"/>
                </a:lnTo>
                <a:lnTo>
                  <a:pt x="842195" y="743237"/>
                </a:lnTo>
                <a:lnTo>
                  <a:pt x="0" y="74323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uk-UA"/>
          </a:p>
        </p:txBody>
      </p:sp>
      <p:sp>
        <p:nvSpPr>
          <p:cNvPr id="40" name="TextBox 23"/>
          <p:cNvSpPr txBox="1"/>
          <p:nvPr/>
        </p:nvSpPr>
        <p:spPr>
          <a:xfrm>
            <a:off x="6155296" y="5164657"/>
            <a:ext cx="3763978" cy="436017"/>
          </a:xfrm>
          <a:prstGeom prst="rect">
            <a:avLst/>
          </a:prstGeom>
        </p:spPr>
        <p:txBody>
          <a:bodyPr wrap="square" lIns="0" tIns="0" rIns="0" bIns="0" rtlCol="0" anchor="t">
            <a:spAutoFit/>
          </a:bodyPr>
          <a:lstStyle/>
          <a:p>
            <a:pPr lvl="0" algn="ctr">
              <a:lnSpc>
                <a:spcPts val="3359"/>
              </a:lnSpc>
              <a:spcBef>
                <a:spcPct val="0"/>
              </a:spcBef>
            </a:pPr>
            <a:r>
              <a:rPr lang="en-US" sz="2000" dirty="0">
                <a:solidFill>
                  <a:srgbClr val="000000"/>
                </a:solidFill>
                <a:latin typeface="Bitter 2" charset="0"/>
                <a:cs typeface="Bitter 2" charset="0"/>
              </a:rPr>
              <a:t>Social and economic effect</a:t>
            </a:r>
          </a:p>
        </p:txBody>
      </p:sp>
      <p:sp>
        <p:nvSpPr>
          <p:cNvPr id="41" name="TextBox 27"/>
          <p:cNvSpPr txBox="1"/>
          <p:nvPr/>
        </p:nvSpPr>
        <p:spPr>
          <a:xfrm>
            <a:off x="6412114" y="5788740"/>
            <a:ext cx="4294563" cy="2224515"/>
          </a:xfrm>
          <a:prstGeom prst="rect">
            <a:avLst/>
          </a:prstGeom>
        </p:spPr>
        <p:txBody>
          <a:bodyPr wrap="square" lIns="0" tIns="0" rIns="0" bIns="0" rtlCol="0" anchor="t">
            <a:spAutoFit/>
          </a:bodyPr>
          <a:lstStyle/>
          <a:p>
            <a:pPr lvl="0">
              <a:lnSpc>
                <a:spcPts val="1889"/>
              </a:lnSpc>
              <a:spcBef>
                <a:spcPct val="0"/>
              </a:spcBef>
            </a:pPr>
            <a:r>
              <a:rPr lang="en-US" sz="1600" dirty="0">
                <a:solidFill>
                  <a:srgbClr val="000000"/>
                </a:solidFill>
                <a:latin typeface="Bitter 3"/>
              </a:rPr>
              <a:t>Attraction of investments</a:t>
            </a:r>
            <a:endParaRPr lang="ru-RU" sz="1600" dirty="0">
              <a:solidFill>
                <a:srgbClr val="000000"/>
              </a:solidFill>
              <a:latin typeface="Bitter 3"/>
            </a:endParaRPr>
          </a:p>
          <a:p>
            <a:pPr lvl="0">
              <a:lnSpc>
                <a:spcPts val="1889"/>
              </a:lnSpc>
              <a:spcBef>
                <a:spcPct val="0"/>
              </a:spcBef>
            </a:pPr>
            <a:r>
              <a:rPr lang="en-US" sz="1600" dirty="0">
                <a:solidFill>
                  <a:srgbClr val="000000"/>
                </a:solidFill>
                <a:latin typeface="Bitter 3"/>
              </a:rPr>
              <a:t>Creating of new working places</a:t>
            </a:r>
            <a:endParaRPr lang="uk-UA" sz="1600" dirty="0">
              <a:solidFill>
                <a:srgbClr val="000000"/>
              </a:solidFill>
              <a:latin typeface="Bitter 3"/>
            </a:endParaRPr>
          </a:p>
          <a:p>
            <a:pPr>
              <a:lnSpc>
                <a:spcPts val="1889"/>
              </a:lnSpc>
              <a:spcBef>
                <a:spcPct val="0"/>
              </a:spcBef>
            </a:pPr>
            <a:r>
              <a:rPr lang="en-US" sz="1600" dirty="0">
                <a:solidFill>
                  <a:srgbClr val="000000"/>
                </a:solidFill>
                <a:latin typeface="Bitter 3"/>
              </a:rPr>
              <a:t>Increasing the competitiveness of the community</a:t>
            </a:r>
            <a:endParaRPr lang="ru-RU" sz="1600" dirty="0">
              <a:solidFill>
                <a:srgbClr val="000000"/>
              </a:solidFill>
              <a:latin typeface="Bitter 3"/>
            </a:endParaRPr>
          </a:p>
          <a:p>
            <a:pPr>
              <a:lnSpc>
                <a:spcPts val="1889"/>
              </a:lnSpc>
              <a:spcBef>
                <a:spcPct val="0"/>
              </a:spcBef>
            </a:pPr>
            <a:r>
              <a:rPr lang="en-US" sz="1600" dirty="0">
                <a:solidFill>
                  <a:srgbClr val="000000"/>
                </a:solidFill>
                <a:latin typeface="Bitter 3"/>
              </a:rPr>
              <a:t>Development of scientific, production and market infrastructure</a:t>
            </a:r>
            <a:endParaRPr lang="uk-UA" sz="1600" dirty="0">
              <a:solidFill>
                <a:srgbClr val="000000"/>
              </a:solidFill>
              <a:latin typeface="Bitter 3"/>
            </a:endParaRPr>
          </a:p>
          <a:p>
            <a:pPr>
              <a:lnSpc>
                <a:spcPts val="1889"/>
              </a:lnSpc>
              <a:spcBef>
                <a:spcPct val="0"/>
              </a:spcBef>
            </a:pPr>
            <a:r>
              <a:rPr lang="en-US" sz="1600" dirty="0">
                <a:solidFill>
                  <a:srgbClr val="000000"/>
                </a:solidFill>
                <a:latin typeface="Bitter 3"/>
              </a:rPr>
              <a:t>Development of green energy</a:t>
            </a:r>
          </a:p>
          <a:p>
            <a:pPr marL="0" lvl="0" indent="0">
              <a:lnSpc>
                <a:spcPts val="1889"/>
              </a:lnSpc>
              <a:spcBef>
                <a:spcPct val="0"/>
              </a:spcBef>
            </a:pPr>
            <a:endParaRPr lang="uk-UA" sz="1600" dirty="0">
              <a:solidFill>
                <a:srgbClr val="000000"/>
              </a:solidFill>
              <a:latin typeface="Bitter 3"/>
            </a:endParaRPr>
          </a:p>
          <a:p>
            <a:pPr marL="0" lvl="0" indent="0">
              <a:lnSpc>
                <a:spcPts val="1889"/>
              </a:lnSpc>
              <a:spcBef>
                <a:spcPct val="0"/>
              </a:spcBef>
            </a:pPr>
            <a:endParaRPr lang="en-US" sz="1349" dirty="0">
              <a:solidFill>
                <a:srgbClr val="000000"/>
              </a:solidFill>
              <a:latin typeface="Bitter 3"/>
            </a:endParaRPr>
          </a:p>
        </p:txBody>
      </p:sp>
      <p:grpSp>
        <p:nvGrpSpPr>
          <p:cNvPr id="7" name="Group 3"/>
          <p:cNvGrpSpPr>
            <a:grpSpLocks/>
          </p:cNvGrpSpPr>
          <p:nvPr/>
        </p:nvGrpSpPr>
        <p:grpSpPr bwMode="auto">
          <a:xfrm>
            <a:off x="970455" y="8108326"/>
            <a:ext cx="255588" cy="439737"/>
            <a:chOff x="3401" y="78"/>
            <a:chExt cx="401" cy="692"/>
          </a:xfrm>
        </p:grpSpPr>
        <p:sp>
          <p:nvSpPr>
            <p:cNvPr id="14" name="AutoShape 4"/>
            <p:cNvSpPr>
              <a:spLocks/>
            </p:cNvSpPr>
            <p:nvPr/>
          </p:nvSpPr>
          <p:spPr bwMode="auto">
            <a:xfrm>
              <a:off x="3401" y="78"/>
              <a:ext cx="401" cy="658"/>
            </a:xfrm>
            <a:custGeom>
              <a:avLst/>
              <a:gdLst>
                <a:gd name="T0" fmla="+- 0 3637 3401"/>
                <a:gd name="T1" fmla="*/ T0 w 401"/>
                <a:gd name="T2" fmla="+- 0 722 79"/>
                <a:gd name="T3" fmla="*/ 722 h 658"/>
                <a:gd name="T4" fmla="+- 0 3571 3401"/>
                <a:gd name="T5" fmla="*/ T4 w 401"/>
                <a:gd name="T6" fmla="+- 0 716 79"/>
                <a:gd name="T7" fmla="*/ 716 h 658"/>
                <a:gd name="T8" fmla="+- 0 3566 3401"/>
                <a:gd name="T9" fmla="*/ T8 w 401"/>
                <a:gd name="T10" fmla="+- 0 735 79"/>
                <a:gd name="T11" fmla="*/ 735 h 658"/>
                <a:gd name="T12" fmla="+- 0 3636 3401"/>
                <a:gd name="T13" fmla="*/ T12 w 401"/>
                <a:gd name="T14" fmla="+- 0 736 79"/>
                <a:gd name="T15" fmla="*/ 736 h 658"/>
                <a:gd name="T16" fmla="+- 0 3697 3401"/>
                <a:gd name="T17" fmla="*/ T16 w 401"/>
                <a:gd name="T18" fmla="+- 0 636 79"/>
                <a:gd name="T19" fmla="*/ 636 h 658"/>
                <a:gd name="T20" fmla="+- 0 3685 3401"/>
                <a:gd name="T21" fmla="*/ T20 w 401"/>
                <a:gd name="T22" fmla="+- 0 631 79"/>
                <a:gd name="T23" fmla="*/ 631 h 658"/>
                <a:gd name="T24" fmla="+- 0 3505 3401"/>
                <a:gd name="T25" fmla="*/ T24 w 401"/>
                <a:gd name="T26" fmla="+- 0 636 79"/>
                <a:gd name="T27" fmla="*/ 636 h 658"/>
                <a:gd name="T28" fmla="+- 0 3510 3401"/>
                <a:gd name="T29" fmla="*/ T28 w 401"/>
                <a:gd name="T30" fmla="+- 0 655 79"/>
                <a:gd name="T31" fmla="*/ 655 h 658"/>
                <a:gd name="T32" fmla="+- 0 3697 3401"/>
                <a:gd name="T33" fmla="*/ T32 w 401"/>
                <a:gd name="T34" fmla="+- 0 650 79"/>
                <a:gd name="T35" fmla="*/ 650 h 658"/>
                <a:gd name="T36" fmla="+- 0 3697 3401"/>
                <a:gd name="T37" fmla="*/ T36 w 401"/>
                <a:gd name="T38" fmla="+- 0 593 79"/>
                <a:gd name="T39" fmla="*/ 593 h 658"/>
                <a:gd name="T40" fmla="+- 0 3685 3401"/>
                <a:gd name="T41" fmla="*/ T40 w 401"/>
                <a:gd name="T42" fmla="+- 0 587 79"/>
                <a:gd name="T43" fmla="*/ 587 h 658"/>
                <a:gd name="T44" fmla="+- 0 3505 3401"/>
                <a:gd name="T45" fmla="*/ T44 w 401"/>
                <a:gd name="T46" fmla="+- 0 593 79"/>
                <a:gd name="T47" fmla="*/ 593 h 658"/>
                <a:gd name="T48" fmla="+- 0 3510 3401"/>
                <a:gd name="T49" fmla="*/ T48 w 401"/>
                <a:gd name="T50" fmla="+- 0 612 79"/>
                <a:gd name="T51" fmla="*/ 612 h 658"/>
                <a:gd name="T52" fmla="+- 0 3697 3401"/>
                <a:gd name="T53" fmla="*/ T52 w 401"/>
                <a:gd name="T54" fmla="+- 0 606 79"/>
                <a:gd name="T55" fmla="*/ 606 h 658"/>
                <a:gd name="T56" fmla="+- 0 3801 3401"/>
                <a:gd name="T57" fmla="*/ T56 w 401"/>
                <a:gd name="T58" fmla="+- 0 281 79"/>
                <a:gd name="T59" fmla="*/ 281 h 658"/>
                <a:gd name="T60" fmla="+- 0 3777 3401"/>
                <a:gd name="T61" fmla="*/ T60 w 401"/>
                <a:gd name="T62" fmla="+- 0 189 79"/>
                <a:gd name="T63" fmla="*/ 189 h 658"/>
                <a:gd name="T64" fmla="+- 0 3776 3401"/>
                <a:gd name="T65" fmla="*/ T64 w 401"/>
                <a:gd name="T66" fmla="+- 0 293 79"/>
                <a:gd name="T67" fmla="*/ 293 h 658"/>
                <a:gd name="T68" fmla="+- 0 3755 3401"/>
                <a:gd name="T69" fmla="*/ T68 w 401"/>
                <a:gd name="T70" fmla="+- 0 367 79"/>
                <a:gd name="T71" fmla="*/ 367 h 658"/>
                <a:gd name="T72" fmla="+- 0 3718 3401"/>
                <a:gd name="T73" fmla="*/ T72 w 401"/>
                <a:gd name="T74" fmla="+- 0 425 79"/>
                <a:gd name="T75" fmla="*/ 425 h 658"/>
                <a:gd name="T76" fmla="+- 0 3691 3401"/>
                <a:gd name="T77" fmla="*/ T76 w 401"/>
                <a:gd name="T78" fmla="+- 0 487 79"/>
                <a:gd name="T79" fmla="*/ 487 h 658"/>
                <a:gd name="T80" fmla="+- 0 3519 3401"/>
                <a:gd name="T81" fmla="*/ T80 w 401"/>
                <a:gd name="T82" fmla="+- 0 542 79"/>
                <a:gd name="T83" fmla="*/ 542 h 658"/>
                <a:gd name="T84" fmla="+- 0 3498 3401"/>
                <a:gd name="T85" fmla="*/ T84 w 401"/>
                <a:gd name="T86" fmla="+- 0 448 79"/>
                <a:gd name="T87" fmla="*/ 448 h 658"/>
                <a:gd name="T88" fmla="+- 0 3479 3401"/>
                <a:gd name="T89" fmla="*/ T88 w 401"/>
                <a:gd name="T90" fmla="+- 0 417 79"/>
                <a:gd name="T91" fmla="*/ 417 h 658"/>
                <a:gd name="T92" fmla="+- 0 3432 3401"/>
                <a:gd name="T93" fmla="*/ T92 w 401"/>
                <a:gd name="T94" fmla="+- 0 324 79"/>
                <a:gd name="T95" fmla="*/ 324 h 658"/>
                <a:gd name="T96" fmla="+- 0 3425 3401"/>
                <a:gd name="T97" fmla="*/ T96 w 401"/>
                <a:gd name="T98" fmla="+- 0 281 79"/>
                <a:gd name="T99" fmla="*/ 281 h 658"/>
                <a:gd name="T100" fmla="+- 0 3477 3401"/>
                <a:gd name="T101" fmla="*/ T100 w 401"/>
                <a:gd name="T102" fmla="+- 0 155 79"/>
                <a:gd name="T103" fmla="*/ 155 h 658"/>
                <a:gd name="T104" fmla="+- 0 3601 3401"/>
                <a:gd name="T105" fmla="*/ T104 w 401"/>
                <a:gd name="T106" fmla="+- 0 103 79"/>
                <a:gd name="T107" fmla="*/ 103 h 658"/>
                <a:gd name="T108" fmla="+- 0 3726 3401"/>
                <a:gd name="T109" fmla="*/ T108 w 401"/>
                <a:gd name="T110" fmla="+- 0 155 79"/>
                <a:gd name="T111" fmla="*/ 155 h 658"/>
                <a:gd name="T112" fmla="+- 0 3777 3401"/>
                <a:gd name="T113" fmla="*/ T112 w 401"/>
                <a:gd name="T114" fmla="+- 0 281 79"/>
                <a:gd name="T115" fmla="*/ 281 h 658"/>
                <a:gd name="T116" fmla="+- 0 3743 3401"/>
                <a:gd name="T117" fmla="*/ T116 w 401"/>
                <a:gd name="T118" fmla="+- 0 138 79"/>
                <a:gd name="T119" fmla="*/ 138 h 658"/>
                <a:gd name="T120" fmla="+- 0 3679 3401"/>
                <a:gd name="T121" fmla="*/ T120 w 401"/>
                <a:gd name="T122" fmla="+- 0 94 79"/>
                <a:gd name="T123" fmla="*/ 94 h 658"/>
                <a:gd name="T124" fmla="+- 0 3523 3401"/>
                <a:gd name="T125" fmla="*/ T124 w 401"/>
                <a:gd name="T126" fmla="+- 0 94 79"/>
                <a:gd name="T127" fmla="*/ 94 h 658"/>
                <a:gd name="T128" fmla="+- 0 3417 3401"/>
                <a:gd name="T129" fmla="*/ T128 w 401"/>
                <a:gd name="T130" fmla="+- 0 202 79"/>
                <a:gd name="T131" fmla="*/ 202 h 658"/>
                <a:gd name="T132" fmla="+- 0 3402 3401"/>
                <a:gd name="T133" fmla="*/ T132 w 401"/>
                <a:gd name="T134" fmla="+- 0 295 79"/>
                <a:gd name="T135" fmla="*/ 295 h 658"/>
                <a:gd name="T136" fmla="+- 0 3426 3401"/>
                <a:gd name="T137" fmla="*/ T136 w 401"/>
                <a:gd name="T138" fmla="+- 0 377 79"/>
                <a:gd name="T139" fmla="*/ 377 h 658"/>
                <a:gd name="T140" fmla="+- 0 3466 3401"/>
                <a:gd name="T141" fmla="*/ T140 w 401"/>
                <a:gd name="T142" fmla="+- 0 440 79"/>
                <a:gd name="T143" fmla="*/ 440 h 658"/>
                <a:gd name="T144" fmla="+- 0 3490 3401"/>
                <a:gd name="T145" fmla="*/ T144 w 401"/>
                <a:gd name="T146" fmla="+- 0 501 79"/>
                <a:gd name="T147" fmla="*/ 501 h 658"/>
                <a:gd name="T148" fmla="+- 0 3495 3401"/>
                <a:gd name="T149" fmla="*/ T148 w 401"/>
                <a:gd name="T150" fmla="+- 0 561 79"/>
                <a:gd name="T151" fmla="*/ 561 h 658"/>
                <a:gd name="T152" fmla="+- 0 3702 3401"/>
                <a:gd name="T153" fmla="*/ T152 w 401"/>
                <a:gd name="T154" fmla="+- 0 567 79"/>
                <a:gd name="T155" fmla="*/ 567 h 658"/>
                <a:gd name="T156" fmla="+- 0 3707 3401"/>
                <a:gd name="T157" fmla="*/ T156 w 401"/>
                <a:gd name="T158" fmla="+- 0 554 79"/>
                <a:gd name="T159" fmla="*/ 554 h 658"/>
                <a:gd name="T160" fmla="+- 0 3713 3401"/>
                <a:gd name="T161" fmla="*/ T160 w 401"/>
                <a:gd name="T162" fmla="+- 0 501 79"/>
                <a:gd name="T163" fmla="*/ 501 h 658"/>
                <a:gd name="T164" fmla="+- 0 3737 3401"/>
                <a:gd name="T165" fmla="*/ T164 w 401"/>
                <a:gd name="T166" fmla="+- 0 440 79"/>
                <a:gd name="T167" fmla="*/ 440 h 658"/>
                <a:gd name="T168" fmla="+- 0 3777 3401"/>
                <a:gd name="T169" fmla="*/ T168 w 401"/>
                <a:gd name="T170" fmla="+- 0 377 79"/>
                <a:gd name="T171" fmla="*/ 377 h 658"/>
                <a:gd name="T172" fmla="+- 0 3801 3401"/>
                <a:gd name="T173" fmla="*/ T172 w 401"/>
                <a:gd name="T174" fmla="+- 0 295 79"/>
                <a:gd name="T175" fmla="*/ 295 h 6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401" h="658">
                  <a:moveTo>
                    <a:pt x="236" y="656"/>
                  </a:moveTo>
                  <a:lnTo>
                    <a:pt x="236" y="643"/>
                  </a:lnTo>
                  <a:lnTo>
                    <a:pt x="230" y="637"/>
                  </a:lnTo>
                  <a:lnTo>
                    <a:pt x="170" y="637"/>
                  </a:lnTo>
                  <a:lnTo>
                    <a:pt x="165" y="643"/>
                  </a:lnTo>
                  <a:lnTo>
                    <a:pt x="165" y="656"/>
                  </a:lnTo>
                  <a:lnTo>
                    <a:pt x="165" y="657"/>
                  </a:lnTo>
                  <a:lnTo>
                    <a:pt x="235" y="657"/>
                  </a:lnTo>
                  <a:lnTo>
                    <a:pt x="236" y="656"/>
                  </a:lnTo>
                  <a:close/>
                  <a:moveTo>
                    <a:pt x="296" y="557"/>
                  </a:moveTo>
                  <a:lnTo>
                    <a:pt x="291" y="552"/>
                  </a:lnTo>
                  <a:lnTo>
                    <a:pt x="284" y="552"/>
                  </a:lnTo>
                  <a:lnTo>
                    <a:pt x="109" y="552"/>
                  </a:lnTo>
                  <a:lnTo>
                    <a:pt x="104" y="557"/>
                  </a:lnTo>
                  <a:lnTo>
                    <a:pt x="104" y="571"/>
                  </a:lnTo>
                  <a:lnTo>
                    <a:pt x="109" y="576"/>
                  </a:lnTo>
                  <a:lnTo>
                    <a:pt x="291" y="576"/>
                  </a:lnTo>
                  <a:lnTo>
                    <a:pt x="296" y="571"/>
                  </a:lnTo>
                  <a:lnTo>
                    <a:pt x="296" y="557"/>
                  </a:lnTo>
                  <a:close/>
                  <a:moveTo>
                    <a:pt x="296" y="514"/>
                  </a:moveTo>
                  <a:lnTo>
                    <a:pt x="291" y="508"/>
                  </a:lnTo>
                  <a:lnTo>
                    <a:pt x="284" y="508"/>
                  </a:lnTo>
                  <a:lnTo>
                    <a:pt x="109" y="508"/>
                  </a:lnTo>
                  <a:lnTo>
                    <a:pt x="104" y="514"/>
                  </a:lnTo>
                  <a:lnTo>
                    <a:pt x="104" y="527"/>
                  </a:lnTo>
                  <a:lnTo>
                    <a:pt x="109" y="533"/>
                  </a:lnTo>
                  <a:lnTo>
                    <a:pt x="291" y="533"/>
                  </a:lnTo>
                  <a:lnTo>
                    <a:pt x="296" y="527"/>
                  </a:lnTo>
                  <a:lnTo>
                    <a:pt x="296" y="514"/>
                  </a:lnTo>
                  <a:close/>
                  <a:moveTo>
                    <a:pt x="400" y="202"/>
                  </a:moveTo>
                  <a:lnTo>
                    <a:pt x="385" y="123"/>
                  </a:lnTo>
                  <a:lnTo>
                    <a:pt x="376" y="110"/>
                  </a:lnTo>
                  <a:lnTo>
                    <a:pt x="376" y="202"/>
                  </a:lnTo>
                  <a:lnTo>
                    <a:pt x="375" y="214"/>
                  </a:lnTo>
                  <a:lnTo>
                    <a:pt x="369" y="245"/>
                  </a:lnTo>
                  <a:lnTo>
                    <a:pt x="354" y="288"/>
                  </a:lnTo>
                  <a:lnTo>
                    <a:pt x="323" y="337"/>
                  </a:lnTo>
                  <a:lnTo>
                    <a:pt x="317" y="346"/>
                  </a:lnTo>
                  <a:lnTo>
                    <a:pt x="303" y="369"/>
                  </a:lnTo>
                  <a:lnTo>
                    <a:pt x="290" y="408"/>
                  </a:lnTo>
                  <a:lnTo>
                    <a:pt x="282" y="463"/>
                  </a:lnTo>
                  <a:lnTo>
                    <a:pt x="118" y="463"/>
                  </a:lnTo>
                  <a:lnTo>
                    <a:pt x="111" y="408"/>
                  </a:lnTo>
                  <a:lnTo>
                    <a:pt x="97" y="369"/>
                  </a:lnTo>
                  <a:lnTo>
                    <a:pt x="84" y="346"/>
                  </a:lnTo>
                  <a:lnTo>
                    <a:pt x="78" y="338"/>
                  </a:lnTo>
                  <a:lnTo>
                    <a:pt x="47" y="288"/>
                  </a:lnTo>
                  <a:lnTo>
                    <a:pt x="31" y="245"/>
                  </a:lnTo>
                  <a:lnTo>
                    <a:pt x="25" y="214"/>
                  </a:lnTo>
                  <a:lnTo>
                    <a:pt x="24" y="202"/>
                  </a:lnTo>
                  <a:lnTo>
                    <a:pt x="38" y="133"/>
                  </a:lnTo>
                  <a:lnTo>
                    <a:pt x="76" y="76"/>
                  </a:lnTo>
                  <a:lnTo>
                    <a:pt x="132" y="38"/>
                  </a:lnTo>
                  <a:lnTo>
                    <a:pt x="200" y="24"/>
                  </a:lnTo>
                  <a:lnTo>
                    <a:pt x="269" y="38"/>
                  </a:lnTo>
                  <a:lnTo>
                    <a:pt x="325" y="76"/>
                  </a:lnTo>
                  <a:lnTo>
                    <a:pt x="362" y="133"/>
                  </a:lnTo>
                  <a:lnTo>
                    <a:pt x="376" y="202"/>
                  </a:lnTo>
                  <a:lnTo>
                    <a:pt x="376" y="110"/>
                  </a:lnTo>
                  <a:lnTo>
                    <a:pt x="342" y="59"/>
                  </a:lnTo>
                  <a:lnTo>
                    <a:pt x="291" y="24"/>
                  </a:lnTo>
                  <a:lnTo>
                    <a:pt x="278" y="15"/>
                  </a:lnTo>
                  <a:lnTo>
                    <a:pt x="200" y="0"/>
                  </a:lnTo>
                  <a:lnTo>
                    <a:pt x="122" y="15"/>
                  </a:lnTo>
                  <a:lnTo>
                    <a:pt x="59" y="59"/>
                  </a:lnTo>
                  <a:lnTo>
                    <a:pt x="16" y="123"/>
                  </a:lnTo>
                  <a:lnTo>
                    <a:pt x="0" y="202"/>
                  </a:lnTo>
                  <a:lnTo>
                    <a:pt x="1" y="216"/>
                  </a:lnTo>
                  <a:lnTo>
                    <a:pt x="7" y="250"/>
                  </a:lnTo>
                  <a:lnTo>
                    <a:pt x="25" y="298"/>
                  </a:lnTo>
                  <a:lnTo>
                    <a:pt x="59" y="354"/>
                  </a:lnTo>
                  <a:lnTo>
                    <a:pt x="65" y="361"/>
                  </a:lnTo>
                  <a:lnTo>
                    <a:pt x="77" y="384"/>
                  </a:lnTo>
                  <a:lnTo>
                    <a:pt x="89" y="422"/>
                  </a:lnTo>
                  <a:lnTo>
                    <a:pt x="94" y="475"/>
                  </a:lnTo>
                  <a:lnTo>
                    <a:pt x="94" y="482"/>
                  </a:lnTo>
                  <a:lnTo>
                    <a:pt x="100" y="488"/>
                  </a:lnTo>
                  <a:lnTo>
                    <a:pt x="301" y="488"/>
                  </a:lnTo>
                  <a:lnTo>
                    <a:pt x="306" y="482"/>
                  </a:lnTo>
                  <a:lnTo>
                    <a:pt x="306" y="475"/>
                  </a:lnTo>
                  <a:lnTo>
                    <a:pt x="308" y="463"/>
                  </a:lnTo>
                  <a:lnTo>
                    <a:pt x="312" y="422"/>
                  </a:lnTo>
                  <a:lnTo>
                    <a:pt x="324" y="384"/>
                  </a:lnTo>
                  <a:lnTo>
                    <a:pt x="336" y="361"/>
                  </a:lnTo>
                  <a:lnTo>
                    <a:pt x="342" y="353"/>
                  </a:lnTo>
                  <a:lnTo>
                    <a:pt x="376" y="298"/>
                  </a:lnTo>
                  <a:lnTo>
                    <a:pt x="393" y="251"/>
                  </a:lnTo>
                  <a:lnTo>
                    <a:pt x="400" y="216"/>
                  </a:lnTo>
                  <a:lnTo>
                    <a:pt x="400" y="202"/>
                  </a:lnTo>
                  <a:close/>
                </a:path>
              </a:pathLst>
            </a:custGeom>
            <a:solidFill>
              <a:srgbClr val="2B7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43" y="224"/>
              <a:ext cx="11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6"/>
            <p:cNvSpPr txBox="1">
              <a:spLocks noChangeArrowheads="1"/>
            </p:cNvSpPr>
            <p:nvPr/>
          </p:nvSpPr>
          <p:spPr bwMode="auto">
            <a:xfrm>
              <a:off x="3401" y="78"/>
              <a:ext cx="401"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
                </a:spcBef>
                <a:spcAft>
                  <a:spcPts val="1000"/>
                </a:spcAft>
                <a:buClrTx/>
                <a:buSzTx/>
                <a:buFontTx/>
                <a:buNone/>
                <a:tabLst/>
              </a:pPr>
              <a:endParaRPr kumimoji="0" lang="ru-RU" sz="1400" b="0" i="0" u="none" strike="noStrike" cap="none" normalizeH="0" baseline="0" dirty="0">
                <a:ln>
                  <a:noFill/>
                </a:ln>
                <a:solidFill>
                  <a:schemeClr val="tx1"/>
                </a:solidFill>
                <a:effectLst/>
                <a:latin typeface="Cambria" pitchFamily="18"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ru-RU" sz="1500" b="0" i="0" u="none" strike="noStrike" cap="none" normalizeH="0" baseline="0" dirty="0">
                  <a:ln>
                    <a:noFill/>
                  </a:ln>
                  <a:solidFill>
                    <a:schemeClr val="tx1"/>
                  </a:solidFill>
                  <a:effectLst/>
                  <a:latin typeface="Times New Roman" pitchFamily="18" charset="0"/>
                  <a:cs typeface="Arial" pitchFamily="34" charset="0"/>
                </a:rPr>
                <a:t>  </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1026" name="Picture 2" descr="C:\Users\2\Desktop\АРР-доки-нью\4-громады\Шабо\тизеры-Шабо-2\готові\сес.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5400000">
            <a:off x="10811658" y="4237842"/>
            <a:ext cx="6324600" cy="493551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35"/>
          <p:cNvSpPr txBox="1"/>
          <p:nvPr/>
        </p:nvSpPr>
        <p:spPr>
          <a:xfrm>
            <a:off x="1600280" y="5788740"/>
            <a:ext cx="1731134" cy="243656"/>
          </a:xfrm>
          <a:prstGeom prst="rect">
            <a:avLst/>
          </a:prstGeom>
        </p:spPr>
        <p:txBody>
          <a:bodyPr wrap="square" lIns="0" tIns="0" rIns="0" bIns="0" rtlCol="0" anchor="t">
            <a:spAutoFit/>
          </a:bodyPr>
          <a:lstStyle/>
          <a:p>
            <a:pPr lvl="0">
              <a:lnSpc>
                <a:spcPts val="1889"/>
              </a:lnSpc>
              <a:spcBef>
                <a:spcPct val="0"/>
              </a:spcBef>
            </a:pPr>
            <a:r>
              <a:rPr lang="ru-RU" sz="1600" dirty="0">
                <a:solidFill>
                  <a:srgbClr val="000000"/>
                </a:solidFill>
                <a:latin typeface="Bitter 3"/>
              </a:rPr>
              <a:t>15</a:t>
            </a:r>
            <a:r>
              <a:rPr lang="en-US" sz="1600" dirty="0">
                <a:solidFill>
                  <a:srgbClr val="000000"/>
                </a:solidFill>
                <a:latin typeface="Bitter 3"/>
              </a:rPr>
              <a:t> hectares</a:t>
            </a:r>
          </a:p>
        </p:txBody>
      </p:sp>
      <p:pic>
        <p:nvPicPr>
          <p:cNvPr id="43" name="Рисунок 42">
            <a:extLst>
              <a:ext uri="{FF2B5EF4-FFF2-40B4-BE49-F238E27FC236}">
                <a16:creationId xmlns:a16="http://schemas.microsoft.com/office/drawing/2014/main" id="{A6E26501-ACCA-47C8-868C-17F68783F34E}"/>
              </a:ext>
            </a:extLst>
          </p:cNvPr>
          <p:cNvPicPr>
            <a:picLocks noChangeAspect="1"/>
          </p:cNvPicPr>
          <p:nvPr/>
        </p:nvPicPr>
        <p:blipFill>
          <a:blip r:embed="rId22"/>
          <a:stretch>
            <a:fillRect/>
          </a:stretch>
        </p:blipFill>
        <p:spPr>
          <a:xfrm>
            <a:off x="11141596" y="114300"/>
            <a:ext cx="1355204" cy="1518264"/>
          </a:xfrm>
          <a:prstGeom prst="rect">
            <a:avLst/>
          </a:prstGeom>
        </p:spPr>
      </p:pic>
      <p:sp>
        <p:nvSpPr>
          <p:cNvPr id="6" name="Прямоугольник 5"/>
          <p:cNvSpPr/>
          <p:nvPr/>
        </p:nvSpPr>
        <p:spPr>
          <a:xfrm rot="10800000" flipH="1" flipV="1">
            <a:off x="12192000" y="571501"/>
            <a:ext cx="4759063" cy="1077218"/>
          </a:xfrm>
          <a:prstGeom prst="rect">
            <a:avLst/>
          </a:prstGeom>
        </p:spPr>
        <p:txBody>
          <a:bodyPr wrap="square">
            <a:spAutoFit/>
          </a:bodyPr>
          <a:lstStyle/>
          <a:p>
            <a:pPr algn="ctr"/>
            <a:r>
              <a:rPr lang="en-US" sz="3200" b="1" dirty="0">
                <a:solidFill>
                  <a:schemeClr val="accent2">
                    <a:lumMod val="50000"/>
                  </a:schemeClr>
                </a:solidFill>
                <a:latin typeface="Times New Roman" panose="02020603050405020304" pitchFamily="18" charset="0"/>
                <a:cs typeface="Times New Roman" panose="02020603050405020304" pitchFamily="18" charset="0"/>
              </a:rPr>
              <a:t>Shabo rural territorial community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Рисунок 42">
            <a:extLst>
              <a:ext uri="{FF2B5EF4-FFF2-40B4-BE49-F238E27FC236}">
                <a16:creationId xmlns:a16="http://schemas.microsoft.com/office/drawing/2014/main" id="{A6E26501-ACCA-47C8-868C-17F68783F34E}"/>
              </a:ext>
            </a:extLst>
          </p:cNvPr>
          <p:cNvPicPr>
            <a:picLocks noChangeAspect="1"/>
          </p:cNvPicPr>
          <p:nvPr/>
        </p:nvPicPr>
        <p:blipFill>
          <a:blip r:embed="rId2"/>
          <a:stretch>
            <a:fillRect/>
          </a:stretch>
        </p:blipFill>
        <p:spPr>
          <a:xfrm>
            <a:off x="697028" y="130456"/>
            <a:ext cx="1355204" cy="1518264"/>
          </a:xfrm>
          <a:prstGeom prst="rect">
            <a:avLst/>
          </a:prstGeom>
        </p:spPr>
      </p:pic>
      <p:sp>
        <p:nvSpPr>
          <p:cNvPr id="6" name="Прямоугольник 5"/>
          <p:cNvSpPr/>
          <p:nvPr/>
        </p:nvSpPr>
        <p:spPr>
          <a:xfrm rot="10800000" flipH="1" flipV="1">
            <a:off x="2286000" y="786540"/>
            <a:ext cx="6366138" cy="584775"/>
          </a:xfrm>
          <a:prstGeom prst="rect">
            <a:avLst/>
          </a:prstGeom>
        </p:spPr>
        <p:txBody>
          <a:bodyPr wrap="square">
            <a:spAutoFit/>
          </a:bodyPr>
          <a:lstStyle/>
          <a:p>
            <a:r>
              <a:rPr lang="en-US" sz="3200" b="1" dirty="0">
                <a:solidFill>
                  <a:schemeClr val="accent2">
                    <a:lumMod val="50000"/>
                  </a:schemeClr>
                </a:solidFill>
                <a:latin typeface="Times New Roman" panose="02020603050405020304" pitchFamily="18" charset="0"/>
                <a:cs typeface="Times New Roman" panose="02020603050405020304" pitchFamily="18" charset="0"/>
              </a:rPr>
              <a:t>Shabo rural territorial community</a:t>
            </a:r>
          </a:p>
        </p:txBody>
      </p:sp>
      <p:sp>
        <p:nvSpPr>
          <p:cNvPr id="2" name="Freeform 3">
            <a:extLst>
              <a:ext uri="{FF2B5EF4-FFF2-40B4-BE49-F238E27FC236}">
                <a16:creationId xmlns:a16="http://schemas.microsoft.com/office/drawing/2014/main" id="{A20FE2C0-E044-03B7-7C83-F5169C3BF989}"/>
              </a:ext>
            </a:extLst>
          </p:cNvPr>
          <p:cNvSpPr/>
          <p:nvPr/>
        </p:nvSpPr>
        <p:spPr>
          <a:xfrm>
            <a:off x="1374630" y="1866900"/>
            <a:ext cx="7007370" cy="8267700"/>
          </a:xfrm>
          <a:custGeom>
            <a:avLst/>
            <a:gdLst/>
            <a:ahLst/>
            <a:cxnLst/>
            <a:rect l="l" t="t" r="r" b="b"/>
            <a:pathLst>
              <a:path w="8598816" h="5732544">
                <a:moveTo>
                  <a:pt x="0" y="0"/>
                </a:moveTo>
                <a:lnTo>
                  <a:pt x="8598816" y="0"/>
                </a:lnTo>
                <a:lnTo>
                  <a:pt x="8598816" y="5732544"/>
                </a:lnTo>
                <a:lnTo>
                  <a:pt x="0" y="5732544"/>
                </a:lnTo>
                <a:lnTo>
                  <a:pt x="0" y="0"/>
                </a:lnTo>
                <a:close/>
              </a:path>
            </a:pathLst>
          </a:custGeom>
          <a:blipFill>
            <a:blip r:embed="rId3">
              <a:extLst>
                <a:ext uri="{96DAC541-7B7A-43D3-8B79-37D633B846F1}">
                  <asvg:svgBlip xmlns:asvg="http://schemas.microsoft.com/office/drawing/2016/SVG/main" r:embed="rId4"/>
                </a:ext>
              </a:extLst>
            </a:blip>
            <a:stretch>
              <a:fillRect l="-16666" r="-16666"/>
            </a:stretch>
          </a:blipFill>
        </p:spPr>
        <p:txBody>
          <a:bodyPr/>
          <a:lstStyle/>
          <a:p>
            <a:pPr algn="just">
              <a:lnSpc>
                <a:spcPct val="107000"/>
              </a:lnSpc>
              <a:spcAft>
                <a:spcPts val="800"/>
              </a:spcAft>
              <a:tabLst>
                <a:tab pos="2257425" algn="l"/>
              </a:tabLst>
            </a:pPr>
            <a:endPar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257425" algn="l"/>
              </a:tabLst>
            </a:pPr>
            <a:endPar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257425" algn="l"/>
              </a:tabLst>
            </a:pPr>
            <a:r>
              <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Taking into account global world trends, today the Shabo territorial community has a favorable environment for the development of solar energy projects, because the most powerful and most accessible source of alternative energy is the Sun. There are free plots of land for the construction of solar power plants in the Shabo territorial community.</a:t>
            </a:r>
            <a:endParaRPr lang="uk-UA"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257425" algn="l"/>
              </a:tabLst>
            </a:pPr>
            <a:r>
              <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invite you to participate in an exciting project of the construction of solar power plants on our excellently located plot of land. Solar energy is the future, and we are confident that together we can ensure efficient and sustainable electricity production.</a:t>
            </a:r>
            <a:endParaRPr lang="uk-UA"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257425" algn="l"/>
              </a:tabLst>
            </a:pPr>
            <a:r>
              <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Our plot of land is located in an ideal location with great solar potential and excellent conditions for the development of solar energy. We have all the necessary permits and government support to implement this project. Modern solar panels and technologies will help us make the most of solar energy and generate a stable flow of electricity.</a:t>
            </a:r>
            <a:endParaRPr lang="uk-UA"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2257425" algn="l"/>
              </a:tabLst>
            </a:pPr>
            <a:r>
              <a:rPr lang="en-US" sz="19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Investment in this project will not only lead to profitability, but also contribute to the reduction of CO2 emissions and the improvement of the environment. Solar power plants are an environmentally friendly investment path to the future. Join us, and together we will turn solar energy into sustainable profit and environmental benefit for our world.</a:t>
            </a:r>
            <a:endParaRPr lang="uk-UA"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Рисунок 22">
            <a:extLst>
              <a:ext uri="{FF2B5EF4-FFF2-40B4-BE49-F238E27FC236}">
                <a16:creationId xmlns:a16="http://schemas.microsoft.com/office/drawing/2014/main" id="{508EB185-12BF-EC00-E9F4-8E01DE4597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4999" y="3086100"/>
            <a:ext cx="8436429" cy="4724400"/>
          </a:xfrm>
          <a:prstGeom prst="rect">
            <a:avLst/>
          </a:prstGeom>
        </p:spPr>
      </p:pic>
    </p:spTree>
    <p:extLst>
      <p:ext uri="{BB962C8B-B14F-4D97-AF65-F5344CB8AC3E}">
        <p14:creationId xmlns:p14="http://schemas.microsoft.com/office/powerpoint/2010/main" val="1516675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439</Words>
  <Application>Microsoft Office PowerPoint</Application>
  <PresentationFormat>Произвольный</PresentationFormat>
  <Paragraphs>49</Paragraphs>
  <Slides>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vt:i4>
      </vt:variant>
    </vt:vector>
  </HeadingPairs>
  <TitlesOfParts>
    <vt:vector size="10" baseType="lpstr">
      <vt:lpstr>Bitter 1</vt:lpstr>
      <vt:lpstr>Arial</vt:lpstr>
      <vt:lpstr>Cambria</vt:lpstr>
      <vt:lpstr>Times New Roman</vt:lpstr>
      <vt:lpstr>Bitter 2</vt:lpstr>
      <vt:lpstr>Calibri</vt:lpstr>
      <vt:lpstr>Bitter 3</vt:lpstr>
      <vt:lpstr>Office Theme</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Зернопереробний комплекс Чорноморськ</dc:title>
  <dc:creator>Пользователь</dc:creator>
  <cp:lastModifiedBy>Елена Недотопа</cp:lastModifiedBy>
  <cp:revision>81</cp:revision>
  <cp:lastPrinted>2023-09-11T08:41:13Z</cp:lastPrinted>
  <dcterms:created xsi:type="dcterms:W3CDTF">2006-08-16T00:00:00Z</dcterms:created>
  <dcterms:modified xsi:type="dcterms:W3CDTF">2023-09-15T10:25:50Z</dcterms:modified>
  <dc:identifier>DAFm_7NjsI0</dc:identifier>
</cp:coreProperties>
</file>