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8" d="100"/>
          <a:sy n="58" d="100"/>
        </p:scale>
        <p:origin x="108" y="12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ru-RU"/>
              <a:t>Образец заголовка</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55C6B4A9-1611-4792-9094-5F34BCA07E0B}" type="datetimeFigureOut">
              <a:rPr lang="en-US" smtClean="0"/>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ru-RU"/>
              <a:t>Образец заголовка</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9/18/2023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B61BEF0D-F0BB-DE4B-95CE-6DB70DBA9567}" type="datetimeFigureOut">
              <a:rPr lang="en-US" smtClean="0"/>
              <a:pPr/>
              <a:t>9/18/2023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B61BEF0D-F0BB-DE4B-95CE-6DB70DBA9567}" type="datetimeFigureOut">
              <a:rPr lang="en-US" smtClean="0"/>
              <a:pPr/>
              <a:t>9/18/2023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ru-RU"/>
              <a:t>Образец заголовка</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smtClean="0"/>
              <a:t>9/18/2023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
        <p:nvSpPr>
          <p:cNvPr id="9" name="Content Placeholder 8"/>
          <p:cNvSpPr>
            <a:spLocks noGrp="1"/>
          </p:cNvSpPr>
          <p:nvPr>
            <p:ph sz="quarter" idx="13"/>
          </p:nvPr>
        </p:nvSpPr>
        <p:spPr>
          <a:xfrm>
            <a:off x="406400" y="381000"/>
            <a:ext cx="10363200" cy="494284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ru-RU"/>
              <a:t>Образец заголовка</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8" name="Date Placeholder 7"/>
          <p:cNvSpPr>
            <a:spLocks noGrp="1"/>
          </p:cNvSpPr>
          <p:nvPr>
            <p:ph type="dt" sz="half" idx="10"/>
          </p:nvPr>
        </p:nvSpPr>
        <p:spPr/>
        <p:txBody>
          <a:bodyPr/>
          <a:lstStyle/>
          <a:p>
            <a:fld id="{B61BEF0D-F0BB-DE4B-95CE-6DB70DBA9567}" type="datetimeFigureOut">
              <a:rPr lang="en-US" smtClean="0"/>
              <a:pPr/>
              <a:t>9/18/2023</a:t>
            </a:fld>
            <a:endParaRPr lang="en-US" dirty="0"/>
          </a:p>
        </p:txBody>
      </p:sp>
      <p:sp>
        <p:nvSpPr>
          <p:cNvPr id="9" name="Slide Number Placeholder 8"/>
          <p:cNvSpPr>
            <a:spLocks noGrp="1"/>
          </p:cNvSpPr>
          <p:nvPr>
            <p:ph type="sldNum" sz="quarter" idx="11"/>
          </p:nvPr>
        </p:nvSpPr>
        <p:spPr/>
        <p:txBody>
          <a:bodyPr/>
          <a:lstStyle/>
          <a:p>
            <a:fld id="{D57F1E4F-1CFF-5643-939E-217C01CDF565}"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ru-RU"/>
              <a:t>Образец заголовка</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57F1E4F-1CFF-5643-939E-217C01CDF565}" type="slidenum">
              <a:rPr lang="en-US" smtClean="0"/>
              <a:pPr/>
              <a:t>‹#›</a:t>
            </a:fld>
            <a:endParaRPr lang="en-US" dirty="0"/>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B61BEF0D-F0BB-DE4B-95CE-6DB70DBA9567}" type="datetimeFigureOut">
              <a:rPr lang="en-US" smtClean="0"/>
              <a:pPr/>
              <a:t>9/18/2023</a:t>
            </a:fld>
            <a:endParaRPr lang="en-US" dirty="0"/>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ransition spd="slow">
    <p:fade/>
  </p:transition>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5B7678-BCC3-40C6-B542-4EBCDD610755}"/>
              </a:ext>
            </a:extLst>
          </p:cNvPr>
          <p:cNvSpPr>
            <a:spLocks noGrp="1"/>
          </p:cNvSpPr>
          <p:nvPr>
            <p:ph type="ctrTitle"/>
          </p:nvPr>
        </p:nvSpPr>
        <p:spPr>
          <a:xfrm>
            <a:off x="3257461" y="332249"/>
            <a:ext cx="7635125" cy="769384"/>
          </a:xfrm>
        </p:spPr>
        <p:txBody>
          <a:bodyPr/>
          <a:lstStyle/>
          <a:p>
            <a:pPr algn="ctr"/>
            <a:r>
              <a:rPr lang="en-US" sz="6000" b="1" dirty="0">
                <a:solidFill>
                  <a:srgbClr val="0070C0"/>
                </a:solidFill>
                <a:latin typeface="Times New Roman" panose="02020603050405020304" pitchFamily="18" charset="0"/>
                <a:cs typeface="Times New Roman" panose="02020603050405020304" pitchFamily="18" charset="0"/>
              </a:rPr>
              <a:t>Shabo</a:t>
            </a:r>
            <a:r>
              <a:rPr lang="uk-UA" sz="6000" b="1" dirty="0">
                <a:solidFill>
                  <a:srgbClr val="0070C0"/>
                </a:solidFill>
                <a:latin typeface="Times New Roman" panose="02020603050405020304" pitchFamily="18" charset="0"/>
                <a:cs typeface="Times New Roman" panose="02020603050405020304" pitchFamily="18" charset="0"/>
              </a:rPr>
              <a:t> </a:t>
            </a:r>
            <a:r>
              <a:rPr lang="en-US" sz="6000" b="1" dirty="0">
                <a:solidFill>
                  <a:srgbClr val="0070C0"/>
                </a:solidFill>
                <a:latin typeface="Times New Roman" panose="02020603050405020304" pitchFamily="18" charset="0"/>
                <a:cs typeface="Times New Roman" panose="02020603050405020304" pitchFamily="18" charset="0"/>
              </a:rPr>
              <a:t>village council</a:t>
            </a:r>
            <a:endParaRPr lang="uk-UA" sz="6000" b="1" dirty="0">
              <a:solidFill>
                <a:srgbClr val="0070C0"/>
              </a:solidFill>
              <a:latin typeface="Times New Roman" panose="02020603050405020304" pitchFamily="18"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id="{AAB32237-02D4-4B38-9ABD-FBBD946F205A}"/>
              </a:ext>
            </a:extLst>
          </p:cNvPr>
          <p:cNvSpPr>
            <a:spLocks noGrp="1"/>
          </p:cNvSpPr>
          <p:nvPr>
            <p:ph type="subTitle" idx="1"/>
          </p:nvPr>
        </p:nvSpPr>
        <p:spPr>
          <a:xfrm>
            <a:off x="3187337" y="1229235"/>
            <a:ext cx="8203926" cy="769384"/>
          </a:xfrm>
        </p:spPr>
        <p:txBody>
          <a:bodyPr>
            <a:noAutofit/>
          </a:bodyPr>
          <a:lstStyle/>
          <a:p>
            <a:pPr algn="ctr"/>
            <a:r>
              <a:rPr lang="en-US" sz="2400" b="1" i="1" dirty="0">
                <a:solidFill>
                  <a:schemeClr val="tx1"/>
                </a:solidFill>
                <a:latin typeface="Times New Roman" panose="02020603050405020304" pitchFamily="18" charset="0"/>
                <a:cs typeface="Times New Roman" panose="02020603050405020304" pitchFamily="18" charset="0"/>
              </a:rPr>
              <a:t>"Transformation of the cultural center in the village of Adamivka into a modern innovative youth center "New Wings"</a:t>
            </a:r>
            <a:endParaRPr lang="uk-UA" sz="2400" b="1" i="1" dirty="0">
              <a:solidFill>
                <a:schemeClr val="tx1"/>
              </a:solidFill>
              <a:latin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5666" y="93872"/>
            <a:ext cx="2143125" cy="2143125"/>
          </a:xfrm>
          <a:prstGeom prst="rect">
            <a:avLst/>
          </a:prstGeom>
        </p:spPr>
      </p:pic>
      <p:sp>
        <p:nvSpPr>
          <p:cNvPr id="8" name="Прямоугольник 7"/>
          <p:cNvSpPr/>
          <p:nvPr/>
        </p:nvSpPr>
        <p:spPr>
          <a:xfrm>
            <a:off x="561703" y="2561285"/>
            <a:ext cx="10554787" cy="3416320"/>
          </a:xfrm>
          <a:prstGeom prst="rect">
            <a:avLst/>
          </a:prstGeom>
        </p:spPr>
        <p:txBody>
          <a:bodyPr wrap="square">
            <a:spAutoFit/>
          </a:bodyPr>
          <a:lstStyle/>
          <a:p>
            <a:pPr algn="just"/>
            <a:r>
              <a:rPr lang="en-US" sz="2400" b="1" dirty="0">
                <a:solidFill>
                  <a:srgbClr val="0070C0"/>
                </a:solidFill>
                <a:latin typeface="Times New Roman" panose="02020603050405020304" pitchFamily="18" charset="0"/>
              </a:rPr>
              <a:t>Strategic goal: </a:t>
            </a:r>
            <a:r>
              <a:rPr lang="en-US" sz="2400" b="1" dirty="0">
                <a:latin typeface="Times New Roman" panose="02020603050405020304" pitchFamily="18" charset="0"/>
              </a:rPr>
              <a:t>to ensure sustainable development of youth policy through constant analysis of the situation in the community, development of an equal partnership between the youth of the community, local authorities and other sectors of society within the community and beyond.</a:t>
            </a:r>
          </a:p>
          <a:p>
            <a:pPr algn="just"/>
            <a:endParaRPr lang="en-US" sz="2400" b="1" dirty="0">
              <a:solidFill>
                <a:srgbClr val="0070C0"/>
              </a:solidFill>
              <a:latin typeface="Times New Roman" panose="02020603050405020304" pitchFamily="18" charset="0"/>
            </a:endParaRPr>
          </a:p>
          <a:p>
            <a:pPr algn="just"/>
            <a:r>
              <a:rPr lang="en-US" sz="2400" b="1" dirty="0">
                <a:solidFill>
                  <a:srgbClr val="0070C0"/>
                </a:solidFill>
                <a:latin typeface="Times New Roman" panose="02020603050405020304" pitchFamily="18" charset="0"/>
              </a:rPr>
              <a:t>      The target audience </a:t>
            </a:r>
            <a:r>
              <a:rPr lang="en-US" sz="2400" b="1" dirty="0">
                <a:latin typeface="Times New Roman" panose="02020603050405020304" pitchFamily="18" charset="0"/>
              </a:rPr>
              <a:t>is 678 young people, girls and boys who need self-realization.</a:t>
            </a:r>
          </a:p>
          <a:p>
            <a:pPr algn="just"/>
            <a:r>
              <a:rPr lang="en-US" sz="2400" b="1" dirty="0">
                <a:solidFill>
                  <a:srgbClr val="0070C0"/>
                </a:solidFill>
                <a:latin typeface="Times New Roman" panose="02020603050405020304" pitchFamily="18" charset="0"/>
              </a:rPr>
              <a:t>     The project implementation period </a:t>
            </a:r>
            <a:r>
              <a:rPr lang="en-US" sz="2400" b="1" dirty="0">
                <a:latin typeface="Times New Roman" panose="02020603050405020304" pitchFamily="18" charset="0"/>
              </a:rPr>
              <a:t>is 8 months.</a:t>
            </a:r>
          </a:p>
          <a:p>
            <a:pPr algn="just"/>
            <a:r>
              <a:rPr lang="en-US" sz="2400" b="1" dirty="0">
                <a:solidFill>
                  <a:srgbClr val="0070C0"/>
                </a:solidFill>
                <a:latin typeface="Times New Roman" panose="02020603050405020304" pitchFamily="18" charset="0"/>
              </a:rPr>
              <a:t>     The estimated cost of the project </a:t>
            </a:r>
            <a:r>
              <a:rPr lang="en-US" sz="2400" b="1" dirty="0">
                <a:latin typeface="Times New Roman" panose="02020603050405020304" pitchFamily="18" charset="0"/>
              </a:rPr>
              <a:t>is UAH 2.0 million.</a:t>
            </a:r>
            <a:endParaRPr lang="ru-RU" sz="2400" b="1" dirty="0">
              <a:latin typeface="Times New Roman" panose="02020603050405020304" pitchFamily="18" charset="0"/>
            </a:endParaRPr>
          </a:p>
        </p:txBody>
      </p:sp>
    </p:spTree>
    <p:extLst>
      <p:ext uri="{BB962C8B-B14F-4D97-AF65-F5344CB8AC3E}">
        <p14:creationId xmlns:p14="http://schemas.microsoft.com/office/powerpoint/2010/main" val="3785127947"/>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Заголовок 10">
            <a:extLst>
              <a:ext uri="{FF2B5EF4-FFF2-40B4-BE49-F238E27FC236}">
                <a16:creationId xmlns:a16="http://schemas.microsoft.com/office/drawing/2014/main" id="{AAE8EC8B-7246-449C-8452-57B200E7A012}"/>
              </a:ext>
            </a:extLst>
          </p:cNvPr>
          <p:cNvSpPr>
            <a:spLocks noGrp="1"/>
          </p:cNvSpPr>
          <p:nvPr>
            <p:ph type="title"/>
          </p:nvPr>
        </p:nvSpPr>
        <p:spPr>
          <a:xfrm>
            <a:off x="1645921" y="141668"/>
            <a:ext cx="8094428" cy="1504573"/>
          </a:xfrm>
        </p:spPr>
        <p:txBody>
          <a:bodyPr>
            <a:normAutofit fontScale="90000"/>
          </a:bodyPr>
          <a:lstStyle/>
          <a:p>
            <a:pPr indent="450215" algn="l" fontAlgn="base">
              <a:spcAft>
                <a:spcPts val="1000"/>
              </a:spcAft>
            </a:pPr>
            <a:br>
              <a:rPr lang="en-US" dirty="0"/>
            </a:br>
            <a:br>
              <a:rPr lang="en-US" dirty="0"/>
            </a:br>
            <a:br>
              <a:rPr lang="en-US" dirty="0"/>
            </a:br>
            <a:br>
              <a:rPr lang="en-US" dirty="0"/>
            </a:br>
            <a:br>
              <a:rPr lang="en-US" dirty="0"/>
            </a:br>
            <a:br>
              <a:rPr lang="en-US" sz="2200" dirty="0">
                <a:latin typeface="Times New Roman" panose="02020603050405020304" pitchFamily="18" charset="0"/>
                <a:cs typeface="Times New Roman" panose="02020603050405020304" pitchFamily="18" charset="0"/>
              </a:rPr>
            </a:br>
            <a:endParaRPr lang="uk-UA" sz="2200" dirty="0">
              <a:latin typeface="Times New Roman" panose="02020603050405020304" pitchFamily="18" charset="0"/>
              <a:cs typeface="Times New Roman" panose="02020603050405020304" pitchFamily="18" charset="0"/>
            </a:endParaRPr>
          </a:p>
        </p:txBody>
      </p:sp>
      <p:sp>
        <p:nvSpPr>
          <p:cNvPr id="9" name="Текст 8">
            <a:extLst>
              <a:ext uri="{FF2B5EF4-FFF2-40B4-BE49-F238E27FC236}">
                <a16:creationId xmlns:a16="http://schemas.microsoft.com/office/drawing/2014/main" id="{1B02C338-A94B-476B-B9EA-88CAC1E45A41}"/>
              </a:ext>
            </a:extLst>
          </p:cNvPr>
          <p:cNvSpPr>
            <a:spLocks noGrp="1"/>
          </p:cNvSpPr>
          <p:nvPr>
            <p:ph type="body" sz="half" idx="2"/>
          </p:nvPr>
        </p:nvSpPr>
        <p:spPr>
          <a:xfrm>
            <a:off x="358680" y="3734872"/>
            <a:ext cx="10198484" cy="4095483"/>
          </a:xfrm>
        </p:spPr>
        <p:txBody>
          <a:bodyPr>
            <a:normAutofit/>
          </a:bodyPr>
          <a:lstStyle/>
          <a:p>
            <a:pPr indent="457200" algn="just">
              <a:lnSpc>
                <a:spcPct val="120000"/>
              </a:lnSpc>
              <a:spcAft>
                <a:spcPts val="800"/>
              </a:spcAft>
            </a:pPr>
            <a:r>
              <a:rPr lang="uk-UA" sz="8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p>
        </p:txBody>
      </p:sp>
      <p:sp>
        <p:nvSpPr>
          <p:cNvPr id="2" name="Прямоугольник 1"/>
          <p:cNvSpPr/>
          <p:nvPr/>
        </p:nvSpPr>
        <p:spPr>
          <a:xfrm>
            <a:off x="2948539" y="574707"/>
            <a:ext cx="8425315" cy="830997"/>
          </a:xfrm>
          <a:prstGeom prst="rect">
            <a:avLst/>
          </a:prstGeom>
        </p:spPr>
        <p:txBody>
          <a:bodyPr wrap="square">
            <a:spAutoFit/>
          </a:bodyPr>
          <a:lstStyle/>
          <a:p>
            <a:pPr algn="ctr"/>
            <a:r>
              <a:rPr lang="en-US" sz="2400" b="1" i="1" dirty="0">
                <a:latin typeface="Times New Roman" panose="02020603050405020304" pitchFamily="18" charset="0"/>
                <a:cs typeface="Times New Roman" panose="02020603050405020304" pitchFamily="18" charset="0"/>
              </a:rPr>
              <a:t>"Transformation of the cultural center in the village of Adamivka into a modern innovative youth center "New Wings"</a:t>
            </a:r>
            <a:endParaRPr lang="uk-UA" sz="2400" b="1" i="1"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0" y="1084216"/>
            <a:ext cx="11299371" cy="5536837"/>
          </a:xfrm>
          <a:prstGeom prst="rect">
            <a:avLst/>
          </a:prstGeom>
        </p:spPr>
        <p:txBody>
          <a:bodyPr wrap="square">
            <a:spAutoFit/>
          </a:bodyPr>
          <a:lstStyle/>
          <a:p>
            <a:pPr algn="ctr">
              <a:lnSpc>
                <a:spcPct val="107000"/>
              </a:lnSpc>
              <a:spcAft>
                <a:spcPts val="800"/>
              </a:spcAft>
            </a:pPr>
            <a:endParaRPr lang="uk-UA"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800"/>
              </a:spcAft>
            </a:pPr>
            <a:r>
              <a:rPr lang="en-US" sz="28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TASKS OF THE PROJECT:</a:t>
            </a:r>
            <a:endParaRPr lang="en-US" sz="2800" b="1" i="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1200"/>
              </a:spcBef>
              <a:spcAft>
                <a:spcPts val="1200"/>
              </a:spcAft>
            </a:pP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To carry out major repairs of the cultural center in the village of Adamivka and to equip it within the first four months of the project implementation.</a:t>
            </a:r>
          </a:p>
          <a:p>
            <a:pPr algn="just">
              <a:lnSpc>
                <a:spcPct val="107000"/>
              </a:lnSpc>
              <a:spcBef>
                <a:spcPts val="1200"/>
              </a:spcBef>
              <a:spcAft>
                <a:spcPts val="1200"/>
              </a:spcAft>
            </a:pP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To implement an effective model of youth policy and work in the community through innovative methods and forms of organizing youth cultural leisure in the established youth center. Implementation of measures aimed at popularizing and establishing a healthy and safe lifestyle and health culture among young people during the duration of the project.</a:t>
            </a:r>
          </a:p>
          <a:p>
            <a:pPr algn="just">
              <a:lnSpc>
                <a:spcPct val="107000"/>
              </a:lnSpc>
              <a:spcBef>
                <a:spcPts val="1200"/>
              </a:spcBef>
              <a:spcAft>
                <a:spcPts val="1200"/>
              </a:spcAft>
            </a:pP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 To increase the social and professional competence of youth center visitors by 30% during the project implementation period.</a:t>
            </a:r>
          </a:p>
          <a:p>
            <a:pPr algn="just">
              <a:lnSpc>
                <a:spcPct val="107000"/>
              </a:lnSpc>
              <a:spcBef>
                <a:spcPts val="1200"/>
              </a:spcBef>
              <a:spcAft>
                <a:spcPts val="1200"/>
              </a:spcAft>
            </a:pP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 To conduct an information campaign among the target audience about the start, implementation and results of the project regarding the creation and proper organization of the youth center, with the help of its own information resources and information resources of the project partners throughout the duration of the project.</a:t>
            </a:r>
            <a:endParaRPr lang="en-US" b="1" i="1"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2884" y="48911"/>
            <a:ext cx="2143125" cy="2143125"/>
          </a:xfrm>
          <a:prstGeom prst="rect">
            <a:avLst/>
          </a:prstGeom>
        </p:spPr>
      </p:pic>
    </p:spTree>
    <p:extLst>
      <p:ext uri="{BB962C8B-B14F-4D97-AF65-F5344CB8AC3E}">
        <p14:creationId xmlns:p14="http://schemas.microsoft.com/office/powerpoint/2010/main" val="217571965"/>
      </p:ext>
    </p:extLst>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седство">
  <a:themeElements>
    <a:clrScheme name="Другая 8">
      <a:dk1>
        <a:srgbClr val="2F2B20"/>
      </a:dk1>
      <a:lt1>
        <a:srgbClr val="FFFFFF"/>
      </a:lt1>
      <a:dk2>
        <a:srgbClr val="B5D40E"/>
      </a:dk2>
      <a:lt2>
        <a:srgbClr val="DFDCB7"/>
      </a:lt2>
      <a:accent1>
        <a:srgbClr val="3EE23E"/>
      </a:accent1>
      <a:accent2>
        <a:srgbClr val="EBF2F1"/>
      </a:accent2>
      <a:accent3>
        <a:srgbClr val="3EE23E"/>
      </a:accent3>
      <a:accent4>
        <a:srgbClr val="E9ECEB"/>
      </a:accent4>
      <a:accent5>
        <a:srgbClr val="D6F23C"/>
      </a:accent5>
      <a:accent6>
        <a:srgbClr val="D6F23C"/>
      </a:accent6>
      <a:hlink>
        <a:srgbClr val="D25814"/>
      </a:hlink>
      <a:folHlink>
        <a:srgbClr val="D6F23C"/>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седство">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682</TotalTime>
  <Words>303</Words>
  <Application>Microsoft Office PowerPoint</Application>
  <PresentationFormat>Широкоэкранный</PresentationFormat>
  <Paragraphs>16</Paragraphs>
  <Slides>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vt:i4>
      </vt:variant>
    </vt:vector>
  </HeadingPairs>
  <TitlesOfParts>
    <vt:vector size="7" baseType="lpstr">
      <vt:lpstr>Arial</vt:lpstr>
      <vt:lpstr>Calibri</vt:lpstr>
      <vt:lpstr>Cambria</vt:lpstr>
      <vt:lpstr>Times New Roman</vt:lpstr>
      <vt:lpstr>Соседство</vt:lpstr>
      <vt:lpstr>Shabo village council</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Шабівська сільська територіальна громада</dc:title>
  <dc:creator>Керуючий</dc:creator>
  <cp:lastModifiedBy>Елена Недотопа</cp:lastModifiedBy>
  <cp:revision>37</cp:revision>
  <cp:lastPrinted>2023-03-16T11:31:33Z</cp:lastPrinted>
  <dcterms:created xsi:type="dcterms:W3CDTF">2023-03-13T09:59:27Z</dcterms:created>
  <dcterms:modified xsi:type="dcterms:W3CDTF">2023-09-18T08:37:21Z</dcterms:modified>
</cp:coreProperties>
</file>