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301" r:id="rId2"/>
    <p:sldId id="258" r:id="rId3"/>
    <p:sldId id="259" r:id="rId4"/>
    <p:sldId id="303" r:id="rId5"/>
    <p:sldId id="302" r:id="rId6"/>
    <p:sldId id="316" r:id="rId7"/>
    <p:sldId id="315" r:id="rId8"/>
    <p:sldId id="304" r:id="rId9"/>
    <p:sldId id="314" r:id="rId10"/>
  </p:sldIdLst>
  <p:sldSz cx="9144000" cy="5143500" type="screen16x9"/>
  <p:notesSz cx="6858000" cy="9144000"/>
  <p:embeddedFontLst>
    <p:embeddedFont>
      <p:font typeface="Montserrat" panose="00000500000000000000" pitchFamily="2" charset="-52"/>
      <p:regular r:id="rId12"/>
      <p:bold r:id="rId13"/>
      <p:italic r:id="rId14"/>
      <p:boldItalic r:id="rId15"/>
    </p:embeddedFont>
    <p:embeddedFont>
      <p:font typeface="Montserrat ExtraBold" panose="00000900000000000000" pitchFamily="2" charset="-52"/>
      <p:bold r:id="rId16"/>
      <p:boldItalic r:id="rId17"/>
    </p:embeddedFont>
    <p:embeddedFont>
      <p:font typeface="Montserrat SemiBold" panose="00000700000000000000" pitchFamily="2" charset="-52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8" roundtripDataSignature="AMtx7mibt4h5ZSxiVwGT8ATaH8DGmgI9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66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78" Type="http://customschemas.google.com/relationships/presentationmetadata" Target="meta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4b7fe3c5b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3" name="Google Shape;743;g14b7fe3c5b5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/>
              <a:t>ЯКІ НАСЕЛЕНІ ПУНКТИ ДОДАТИ?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14b7fe3c5b5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8" name="Google Shape;768;g14b7fe3c5b5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175da42852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5" name="Google Shape;755;g175da42852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75da42852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3" name="Google Shape;863;g175da42852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0575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175da42852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5" name="Google Shape;755;g175da42852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6697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14b7fe3c5b5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4" name="Google Shape;784;g14b7fe3c5b5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f452c847b6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3" name="Google Shape;913;gf452c847b6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7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8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7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8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8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8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ilogorod.rada@gmail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bilogorod.rada@gmail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ilogorod.rada@gmail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mailto:bilogorod.rada@gmail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ilogorod.rada@gmail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.png"/><Relationship Id="rId4" Type="http://schemas.openxmlformats.org/officeDocument/2006/relationships/hyperlink" Target="mailto:bilogorod.rada@gmail.com" TargetMode="Externa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14b7fe3c5b5_0_135"/>
          <p:cNvSpPr/>
          <p:nvPr/>
        </p:nvSpPr>
        <p:spPr>
          <a:xfrm>
            <a:off x="1417525" y="-7800"/>
            <a:ext cx="7726500" cy="718800"/>
          </a:xfrm>
          <a:prstGeom prst="rect">
            <a:avLst/>
          </a:prstGeom>
          <a:solidFill>
            <a:srgbClr val="00808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uk-UA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g14b7fe3c5b5_0_1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uk"/>
              <a:t>1</a:t>
            </a:fld>
            <a:endParaRPr/>
          </a:p>
        </p:txBody>
      </p:sp>
      <p:sp>
        <p:nvSpPr>
          <p:cNvPr id="747" name="Google Shape;747;g14b7fe3c5b5_0_135"/>
          <p:cNvSpPr txBox="1">
            <a:spLocks noGrp="1"/>
          </p:cNvSpPr>
          <p:nvPr>
            <p:ph type="ctrTitle"/>
          </p:nvPr>
        </p:nvSpPr>
        <p:spPr>
          <a:xfrm>
            <a:off x="1670200" y="16500"/>
            <a:ext cx="72381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CONSTRUCTION OF A UNIVERSAL GYM </a:t>
            </a:r>
            <a:br>
              <a:rPr lang="en-US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AND SWIMMING POOL</a:t>
            </a:r>
            <a:br>
              <a:rPr lang="en-US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ru-RU" sz="1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9" name="Google Shape;749;g14b7fe3c5b5_0_135"/>
          <p:cNvSpPr/>
          <p:nvPr/>
        </p:nvSpPr>
        <p:spPr>
          <a:xfrm rot="-5400000">
            <a:off x="-1680225" y="2516250"/>
            <a:ext cx="5151300" cy="1032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g14b7fe3c5b5_0_135"/>
          <p:cNvSpPr/>
          <p:nvPr/>
        </p:nvSpPr>
        <p:spPr>
          <a:xfrm>
            <a:off x="843825" y="393775"/>
            <a:ext cx="1755000" cy="44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INVESTMENT PROPOSAL</a:t>
            </a:r>
            <a:endParaRPr sz="1400" b="1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52" name="Google Shape;752;g14b7fe3c5b5_0_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88" y="120625"/>
            <a:ext cx="712373" cy="716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t="7473" b="12785"/>
          <a:stretch/>
        </p:blipFill>
        <p:spPr>
          <a:xfrm>
            <a:off x="1556674" y="807980"/>
            <a:ext cx="7288942" cy="4248837"/>
          </a:xfrm>
          <a:prstGeom prst="rect">
            <a:avLst/>
          </a:prstGeom>
        </p:spPr>
      </p:pic>
      <p:sp>
        <p:nvSpPr>
          <p:cNvPr id="9" name="Google Shape;56;p1">
            <a:extLst>
              <a:ext uri="{FF2B5EF4-FFF2-40B4-BE49-F238E27FC236}">
                <a16:creationId xmlns:a16="http://schemas.microsoft.com/office/drawing/2014/main" id="{198009E0-FD2F-43B9-995E-6BE6381360DB}"/>
              </a:ext>
            </a:extLst>
          </p:cNvPr>
          <p:cNvSpPr/>
          <p:nvPr/>
        </p:nvSpPr>
        <p:spPr>
          <a:xfrm>
            <a:off x="0" y="4653584"/>
            <a:ext cx="4450082" cy="4899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600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BILOHORODKA</a:t>
            </a:r>
            <a:r>
              <a:rPr lang="uk" sz="1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COMMUNITY, 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yiv</a:t>
            </a:r>
            <a:r>
              <a:rPr lang="uk" sz="1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region, 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kraine</a:t>
            </a:r>
            <a:r>
              <a:rPr lang="uk" sz="1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2023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/>
        </p:nvSpPr>
        <p:spPr>
          <a:xfrm>
            <a:off x="877050" y="63500"/>
            <a:ext cx="826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BILOHORODKA COMMUNITY, Kyiv region, Ukraine, 2023</a:t>
            </a:r>
            <a:endParaRPr sz="12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968400" y="432800"/>
            <a:ext cx="8175600" cy="1032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5147616" y="942354"/>
            <a:ext cx="1374600" cy="1937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uk" sz="2300" dirty="0">
                <a:solidFill>
                  <a:srgbClr val="4A86E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28,8 / 53,35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uk-UA" sz="2000" dirty="0">
                <a:solidFill>
                  <a:srgbClr val="4A86E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5934</a:t>
            </a:r>
            <a:endParaRPr lang="uk" sz="2000" dirty="0">
              <a:solidFill>
                <a:srgbClr val="4A86E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000" dirty="0">
                <a:solidFill>
                  <a:srgbClr val="4A86E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579</a:t>
            </a:r>
            <a:endParaRPr sz="2000" b="0" i="0" u="none" strike="noStrike" cap="none" dirty="0">
              <a:solidFill>
                <a:srgbClr val="4A86E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6468752" y="1035906"/>
            <a:ext cx="2476200" cy="1795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Population, thousand people, registered / actually living</a:t>
            </a: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Internally displaced persons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People with disabilities</a:t>
            </a:r>
            <a:endParaRPr sz="13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5126445" y="2740531"/>
            <a:ext cx="1340421" cy="79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uk" sz="3000" b="0" i="0" u="none" strike="noStrike" cap="none" dirty="0">
                <a:solidFill>
                  <a:srgbClr val="4A86E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</a:t>
            </a:r>
            <a:r>
              <a:rPr lang="uk" sz="3000" dirty="0">
                <a:solidFill>
                  <a:srgbClr val="4A86E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51,3</a:t>
            </a:r>
            <a:endParaRPr sz="3000" b="0" i="0" u="none" strike="noStrike" cap="none" dirty="0">
              <a:solidFill>
                <a:srgbClr val="4A86E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6522216" y="2800371"/>
            <a:ext cx="2303293" cy="721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Community area, square kilometers</a:t>
            </a:r>
            <a:endParaRPr sz="1300" b="0" i="0" u="none" strike="noStrike" cap="none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5206004" y="3351452"/>
            <a:ext cx="1245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uk" sz="3000" b="0" i="0" u="none" strike="noStrike" cap="none" dirty="0">
                <a:solidFill>
                  <a:srgbClr val="4A86E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</a:t>
            </a:r>
            <a:r>
              <a:rPr lang="uk" sz="3000" dirty="0">
                <a:solidFill>
                  <a:srgbClr val="4A86E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</a:t>
            </a:r>
            <a:endParaRPr sz="3000" b="0" i="0" u="none" strike="noStrike" cap="none" dirty="0">
              <a:solidFill>
                <a:srgbClr val="4A86E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6513473" y="3410667"/>
            <a:ext cx="2303293" cy="49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Number of settlements</a:t>
            </a:r>
            <a:endParaRPr sz="1300" b="0" i="0" u="none" strike="noStrike" cap="none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5233521" y="4484437"/>
            <a:ext cx="3583245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 dirty="0" err="1">
                <a:solidFill>
                  <a:srgbClr val="4A86E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Bilohorodka</a:t>
            </a:r>
            <a:endParaRPr sz="1700" b="0" i="0" u="none" strike="noStrike" cap="none" dirty="0">
              <a:solidFill>
                <a:srgbClr val="4A86E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5233521" y="4248200"/>
            <a:ext cx="3284700" cy="49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administrative center</a:t>
            </a:r>
          </a:p>
        </p:txBody>
      </p:sp>
      <p:sp>
        <p:nvSpPr>
          <p:cNvPr id="82" name="Google Shape;8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2</a:t>
            </a:fld>
            <a:endParaRPr/>
          </a:p>
        </p:txBody>
      </p:sp>
      <p:cxnSp>
        <p:nvCxnSpPr>
          <p:cNvPr id="83" name="Google Shape;83;p2"/>
          <p:cNvCxnSpPr/>
          <p:nvPr/>
        </p:nvCxnSpPr>
        <p:spPr>
          <a:xfrm>
            <a:off x="4266513" y="4248200"/>
            <a:ext cx="45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84;p2"/>
          <p:cNvSpPr txBox="1">
            <a:spLocks noGrp="1"/>
          </p:cNvSpPr>
          <p:nvPr>
            <p:ph type="ctrTitle"/>
          </p:nvPr>
        </p:nvSpPr>
        <p:spPr>
          <a:xfrm>
            <a:off x="877025" y="603550"/>
            <a:ext cx="82671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en-US" sz="2200" b="1" dirty="0">
                <a:latin typeface="Montserrat"/>
                <a:ea typeface="Montserrat"/>
                <a:cs typeface="Montserrat"/>
                <a:sym typeface="Montserrat"/>
              </a:rPr>
              <a:t>GENERAL INFORMATION</a:t>
            </a:r>
          </a:p>
        </p:txBody>
      </p:sp>
      <p:pic>
        <p:nvPicPr>
          <p:cNvPr id="85" name="Google Shape;85;p2" descr="https://lh4.googleusercontent.com/MdCbVSVbEOw7r5NeGpYkeVtwUuNyK0s4QNKexxjST3fsyP68K0NMBiS3txAXvD7nZ9kYaVUi2aV1Ku7Ai2kwvPd3BxwwcU8INhqv0GNY6dQXyPUcl5Uh2QatIYqPXaBm3nkDgCD5ft5d3e8QBF5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6513" y="159900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 descr="https://lh3.googleusercontent.com/W5js_LC1p3KS3V_DVWb2CA7Mh9MmJCw-XhkkWKWy0S-AVc7u-SEOV4SbTidfUm8nrUvWTSj1WNT8I0J3tlMbUGszjGD2tm3JWc-bRP3lcxi79mAg5TyTgjq9U1AdkccKEY9iRhB1bG_w_suEQ7c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55459" y="2831752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 descr="https://lh3.googleusercontent.com/14_HR-vKKVLlxOoNeqaZXXWp97Ghewps3voEsVpYOdPim8ylQHKEpfmZxPqIBhq1NXz1GvFqHGyXVx8UUO4uoZ16hV-MX3hS4EqG330rW7H3IsQ_-ZLcGDCJcrL9n_MJIhiKVQR9laUgxqwALvL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6513" y="3522651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 descr="https://lh5.googleusercontent.com/iu2B_rQpRT3cy99Np5sVmRRU-Sro7xnv7ALKaTvp10sxCQiZsVt8AeIMQgCZ7H0W6gWnhGs66DdXt-EWgpTKfRXf2xj2OSgTBFte7npRHSJgE2YlAYPAlqJtBUDiUuvVNCGLe-rGlzYbm3vGmkP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66513" y="432710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110" y="1252923"/>
            <a:ext cx="4138998" cy="3510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650" y="167075"/>
            <a:ext cx="712373" cy="716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44300"/>
            <a:ext cx="4053355" cy="3799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1"/>
          <p:cNvCxnSpPr/>
          <p:nvPr/>
        </p:nvCxnSpPr>
        <p:spPr>
          <a:xfrm rot="10800000" flipH="1">
            <a:off x="4139900" y="3777450"/>
            <a:ext cx="4474500" cy="279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" name="Google Shape;97;p11"/>
          <p:cNvCxnSpPr/>
          <p:nvPr/>
        </p:nvCxnSpPr>
        <p:spPr>
          <a:xfrm rot="10800000" flipH="1">
            <a:off x="4153825" y="4224300"/>
            <a:ext cx="4502400" cy="141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" name="Google Shape;98;p11"/>
          <p:cNvCxnSpPr/>
          <p:nvPr/>
        </p:nvCxnSpPr>
        <p:spPr>
          <a:xfrm rot="10800000" flipH="1">
            <a:off x="4139900" y="4664525"/>
            <a:ext cx="4500000" cy="69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" name="Google Shape;99;p11"/>
          <p:cNvCxnSpPr/>
          <p:nvPr/>
        </p:nvCxnSpPr>
        <p:spPr>
          <a:xfrm rot="10800000" flipH="1">
            <a:off x="4139900" y="3369175"/>
            <a:ext cx="4500000" cy="273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0" name="Google Shape;100;p11"/>
          <p:cNvCxnSpPr/>
          <p:nvPr/>
        </p:nvCxnSpPr>
        <p:spPr>
          <a:xfrm rot="10800000" flipH="1">
            <a:off x="4139900" y="2968850"/>
            <a:ext cx="4502400" cy="141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" name="Google Shape;101;p11"/>
          <p:cNvCxnSpPr/>
          <p:nvPr/>
        </p:nvCxnSpPr>
        <p:spPr>
          <a:xfrm rot="10800000" flipH="1">
            <a:off x="4139900" y="2530975"/>
            <a:ext cx="4500000" cy="273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p11"/>
          <p:cNvCxnSpPr/>
          <p:nvPr/>
        </p:nvCxnSpPr>
        <p:spPr>
          <a:xfrm rot="10800000" flipH="1">
            <a:off x="4139900" y="2098400"/>
            <a:ext cx="4500000" cy="41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11"/>
          <p:cNvSpPr txBox="1"/>
          <p:nvPr/>
        </p:nvSpPr>
        <p:spPr>
          <a:xfrm>
            <a:off x="3980305" y="1262260"/>
            <a:ext cx="4788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Distances</a:t>
            </a:r>
            <a:endParaRPr sz="2000" b="0" i="0" u="none" strike="noStrike" cap="none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04" name="Google Shape;104;p11"/>
          <p:cNvCxnSpPr/>
          <p:nvPr/>
        </p:nvCxnSpPr>
        <p:spPr>
          <a:xfrm rot="10800000" flipH="1">
            <a:off x="4086575" y="4223475"/>
            <a:ext cx="3885900" cy="108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05" name="Google Shape;105;p11"/>
          <p:cNvCxnSpPr/>
          <p:nvPr/>
        </p:nvCxnSpPr>
        <p:spPr>
          <a:xfrm rot="10800000" flipH="1">
            <a:off x="4086575" y="4660800"/>
            <a:ext cx="4554900" cy="69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06" name="Google Shape;106;p11"/>
          <p:cNvCxnSpPr/>
          <p:nvPr/>
        </p:nvCxnSpPr>
        <p:spPr>
          <a:xfrm rot="10800000" flipH="1">
            <a:off x="4086575" y="3793650"/>
            <a:ext cx="1584600" cy="21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07" name="Google Shape;107;p11"/>
          <p:cNvCxnSpPr/>
          <p:nvPr/>
        </p:nvCxnSpPr>
        <p:spPr>
          <a:xfrm rot="10800000" flipH="1">
            <a:off x="4086575" y="3379400"/>
            <a:ext cx="1784700" cy="5100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08" name="Google Shape;108;p11"/>
          <p:cNvCxnSpPr/>
          <p:nvPr/>
        </p:nvCxnSpPr>
        <p:spPr>
          <a:xfrm>
            <a:off x="4086575" y="2973250"/>
            <a:ext cx="551100" cy="42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09" name="Google Shape;109;p11"/>
          <p:cNvCxnSpPr/>
          <p:nvPr/>
        </p:nvCxnSpPr>
        <p:spPr>
          <a:xfrm>
            <a:off x="4086575" y="2549863"/>
            <a:ext cx="1060800" cy="1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10" name="Google Shape;110;p11"/>
          <p:cNvCxnSpPr/>
          <p:nvPr/>
        </p:nvCxnSpPr>
        <p:spPr>
          <a:xfrm>
            <a:off x="4086575" y="2131550"/>
            <a:ext cx="924000" cy="7625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111" name="Google Shape;111;p11"/>
          <p:cNvSpPr txBox="1">
            <a:spLocks noGrp="1"/>
          </p:cNvSpPr>
          <p:nvPr>
            <p:ph type="sldNum" idx="12"/>
          </p:nvPr>
        </p:nvSpPr>
        <p:spPr>
          <a:xfrm>
            <a:off x="84724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3</a:t>
            </a:fld>
            <a:endParaRPr/>
          </a:p>
        </p:txBody>
      </p:sp>
      <p:cxnSp>
        <p:nvCxnSpPr>
          <p:cNvPr id="112" name="Google Shape;112;p11"/>
          <p:cNvCxnSpPr/>
          <p:nvPr/>
        </p:nvCxnSpPr>
        <p:spPr>
          <a:xfrm rot="10800000">
            <a:off x="1640300" y="2332500"/>
            <a:ext cx="30000" cy="478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113" name="Google Shape;113;p11"/>
          <p:cNvSpPr txBox="1"/>
          <p:nvPr/>
        </p:nvSpPr>
        <p:spPr>
          <a:xfrm>
            <a:off x="7139225" y="1798263"/>
            <a:ext cx="186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r>
              <a:rPr lang="uk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km</a:t>
            </a:r>
            <a:r>
              <a:rPr lang="uk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/ </a:t>
            </a:r>
            <a:r>
              <a:rPr lang="uk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 </a:t>
            </a: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min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1"/>
          <p:cNvSpPr txBox="1"/>
          <p:nvPr/>
        </p:nvSpPr>
        <p:spPr>
          <a:xfrm>
            <a:off x="7139225" y="2218213"/>
            <a:ext cx="186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24</a:t>
            </a:r>
            <a:r>
              <a:rPr lang="uk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km</a:t>
            </a:r>
            <a:r>
              <a:rPr lang="uk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/ </a:t>
            </a:r>
            <a:r>
              <a:rPr lang="uk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30</a:t>
            </a:r>
            <a:r>
              <a:rPr lang="uk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min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1"/>
          <p:cNvSpPr txBox="1"/>
          <p:nvPr/>
        </p:nvSpPr>
        <p:spPr>
          <a:xfrm>
            <a:off x="7139225" y="2651038"/>
            <a:ext cx="186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r>
              <a:rPr lang="uk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km</a:t>
            </a:r>
            <a:r>
              <a:rPr lang="uk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/ </a:t>
            </a:r>
            <a:r>
              <a:rPr lang="uk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uk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min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1"/>
          <p:cNvSpPr txBox="1"/>
          <p:nvPr/>
        </p:nvSpPr>
        <p:spPr>
          <a:xfrm>
            <a:off x="7139225" y="3061600"/>
            <a:ext cx="186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lang="uk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lang="uk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km</a:t>
            </a:r>
            <a:r>
              <a:rPr lang="uk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/ 1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hr.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1"/>
          <p:cNvSpPr txBox="1"/>
          <p:nvPr/>
        </p:nvSpPr>
        <p:spPr>
          <a:xfrm>
            <a:off x="7139225" y="3485188"/>
            <a:ext cx="186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65</a:t>
            </a:r>
            <a:r>
              <a:rPr lang="uk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km</a:t>
            </a:r>
            <a:r>
              <a:rPr lang="uk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/ 1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hr.</a:t>
            </a:r>
            <a:r>
              <a:rPr lang="uk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  <a:r>
              <a:rPr lang="uk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lang="uk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min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1"/>
          <p:cNvSpPr txBox="1"/>
          <p:nvPr/>
        </p:nvSpPr>
        <p:spPr>
          <a:xfrm>
            <a:off x="7139225" y="3875050"/>
            <a:ext cx="186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500</a:t>
            </a:r>
            <a:r>
              <a:rPr lang="uk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km</a:t>
            </a:r>
            <a:r>
              <a:rPr lang="uk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/ </a:t>
            </a:r>
            <a:r>
              <a:rPr lang="uk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uk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hr.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1"/>
          <p:cNvSpPr txBox="1"/>
          <p:nvPr/>
        </p:nvSpPr>
        <p:spPr>
          <a:xfrm>
            <a:off x="7139225" y="4264950"/>
            <a:ext cx="186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565</a:t>
            </a:r>
            <a:r>
              <a:rPr lang="uk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km</a:t>
            </a:r>
            <a:r>
              <a:rPr lang="uk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/ </a:t>
            </a:r>
            <a:r>
              <a:rPr lang="uk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uk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hr.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11"/>
          <p:cNvCxnSpPr/>
          <p:nvPr/>
        </p:nvCxnSpPr>
        <p:spPr>
          <a:xfrm>
            <a:off x="1640300" y="2752425"/>
            <a:ext cx="326400" cy="2031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21" name="Google Shape;121;p11"/>
          <p:cNvCxnSpPr/>
          <p:nvPr/>
        </p:nvCxnSpPr>
        <p:spPr>
          <a:xfrm flipH="1">
            <a:off x="1443200" y="2736300"/>
            <a:ext cx="227100" cy="2194800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22" name="Google Shape;122;p11"/>
          <p:cNvCxnSpPr/>
          <p:nvPr/>
        </p:nvCxnSpPr>
        <p:spPr>
          <a:xfrm>
            <a:off x="1631400" y="2772025"/>
            <a:ext cx="1611900" cy="2064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23" name="Google Shape;123;p11"/>
          <p:cNvCxnSpPr/>
          <p:nvPr/>
        </p:nvCxnSpPr>
        <p:spPr>
          <a:xfrm rot="10800000">
            <a:off x="57300" y="1986575"/>
            <a:ext cx="1636800" cy="7968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dash"/>
            <a:round/>
            <a:headEnd type="oval" w="med" len="med"/>
            <a:tailEnd type="triangle" w="med" len="med"/>
          </a:ln>
        </p:spPr>
      </p:cxnSp>
      <p:cxnSp>
        <p:nvCxnSpPr>
          <p:cNvPr id="124" name="Google Shape;124;p11"/>
          <p:cNvCxnSpPr/>
          <p:nvPr/>
        </p:nvCxnSpPr>
        <p:spPr>
          <a:xfrm flipH="1">
            <a:off x="78600" y="2772025"/>
            <a:ext cx="1626000" cy="1500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ash"/>
            <a:round/>
            <a:headEnd type="oval" w="med" len="med"/>
            <a:tailEnd type="triangle" w="med" len="med"/>
          </a:ln>
        </p:spPr>
      </p:cxnSp>
      <p:sp>
        <p:nvSpPr>
          <p:cNvPr id="125" name="Google Shape;125;p11"/>
          <p:cNvSpPr txBox="1">
            <a:spLocks noGrp="1"/>
          </p:cNvSpPr>
          <p:nvPr>
            <p:ph type="ctrTitle"/>
          </p:nvPr>
        </p:nvSpPr>
        <p:spPr>
          <a:xfrm>
            <a:off x="877025" y="603550"/>
            <a:ext cx="82671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en-US" sz="2200" b="1" dirty="0">
                <a:latin typeface="Montserrat"/>
                <a:ea typeface="Montserrat"/>
                <a:cs typeface="Montserrat"/>
                <a:sym typeface="Montserrat"/>
              </a:rPr>
              <a:t>GENERAL INFORMATION</a:t>
            </a:r>
            <a:endParaRPr sz="22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1"/>
          <p:cNvSpPr/>
          <p:nvPr/>
        </p:nvSpPr>
        <p:spPr>
          <a:xfrm>
            <a:off x="968400" y="432800"/>
            <a:ext cx="8175600" cy="1032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1"/>
          <p:cNvSpPr txBox="1"/>
          <p:nvPr/>
        </p:nvSpPr>
        <p:spPr>
          <a:xfrm>
            <a:off x="4053356" y="1800790"/>
            <a:ext cx="134452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Montserrat"/>
                <a:sym typeface="Montserrat"/>
              </a:rPr>
              <a:t>Kyiv</a:t>
            </a:r>
            <a:endParaRPr sz="12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28" name="Google Shape;128;p11"/>
          <p:cNvSpPr txBox="1"/>
          <p:nvPr/>
        </p:nvSpPr>
        <p:spPr>
          <a:xfrm>
            <a:off x="4053355" y="2226701"/>
            <a:ext cx="192727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Bucha</a:t>
            </a:r>
            <a:endParaRPr sz="120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1"/>
          <p:cNvSpPr txBox="1"/>
          <p:nvPr/>
        </p:nvSpPr>
        <p:spPr>
          <a:xfrm>
            <a:off x="4053356" y="2657313"/>
            <a:ext cx="192727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Vyshneve</a:t>
            </a:r>
            <a:endParaRPr sz="120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1"/>
          <p:cNvSpPr txBox="1"/>
          <p:nvPr/>
        </p:nvSpPr>
        <p:spPr>
          <a:xfrm>
            <a:off x="4053356" y="3061600"/>
            <a:ext cx="192727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Bila</a:t>
            </a: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Tserkva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1"/>
          <p:cNvSpPr txBox="1"/>
          <p:nvPr/>
        </p:nvSpPr>
        <p:spPr>
          <a:xfrm>
            <a:off x="4091225" y="3485188"/>
            <a:ext cx="186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1"/>
          <p:cNvSpPr txBox="1"/>
          <p:nvPr/>
        </p:nvSpPr>
        <p:spPr>
          <a:xfrm>
            <a:off x="4053355" y="3875050"/>
            <a:ext cx="3153472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Montserrat" panose="00000500000000000000" pitchFamily="2" charset="-52"/>
                <a:sym typeface="Arial"/>
              </a:rPr>
              <a:t>Yahodyn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Montserrat" panose="00000500000000000000" pitchFamily="2" charset="-52"/>
                <a:sym typeface="Arial"/>
              </a:rPr>
              <a:t> border crossing point (PL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1"/>
          <p:cNvSpPr txBox="1"/>
          <p:nvPr/>
        </p:nvSpPr>
        <p:spPr>
          <a:xfrm>
            <a:off x="4053356" y="4332250"/>
            <a:ext cx="315347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Rava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-Ruska border crossing point (PL)</a:t>
            </a:r>
            <a:endParaRPr sz="12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1"/>
          <p:cNvSpPr txBox="1"/>
          <p:nvPr/>
        </p:nvSpPr>
        <p:spPr>
          <a:xfrm>
            <a:off x="877050" y="53137"/>
            <a:ext cx="826695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200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BILOHORODKA COMMUNITY, Kyiv region, Ukraine, 2023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uk-UA" sz="12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1"/>
          <p:cNvSpPr txBox="1"/>
          <p:nvPr/>
        </p:nvSpPr>
        <p:spPr>
          <a:xfrm>
            <a:off x="4053356" y="3485175"/>
            <a:ext cx="204967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Boryspil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6" name="Google Shape;136;p11"/>
          <p:cNvCxnSpPr/>
          <p:nvPr/>
        </p:nvCxnSpPr>
        <p:spPr>
          <a:xfrm rot="10800000" flipH="1">
            <a:off x="1631400" y="2725525"/>
            <a:ext cx="658200" cy="465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oval" w="med" len="med"/>
            <a:tailEnd type="triangle" w="med" len="med"/>
          </a:ln>
        </p:spPr>
      </p:cxnSp>
      <p:pic>
        <p:nvPicPr>
          <p:cNvPr id="137" name="Google Shape;13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675" y="145850"/>
            <a:ext cx="712373" cy="716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760;g175da42852f_0_24">
            <a:extLst>
              <a:ext uri="{FF2B5EF4-FFF2-40B4-BE49-F238E27FC236}">
                <a16:creationId xmlns:a16="http://schemas.microsoft.com/office/drawing/2014/main" id="{6E3519FC-179F-42B6-801A-48600B9FF73E}"/>
              </a:ext>
            </a:extLst>
          </p:cNvPr>
          <p:cNvSpPr/>
          <p:nvPr/>
        </p:nvSpPr>
        <p:spPr>
          <a:xfrm>
            <a:off x="-1509" y="0"/>
            <a:ext cx="2628000" cy="5143500"/>
          </a:xfrm>
          <a:prstGeom prst="rect">
            <a:avLst/>
          </a:prstGeom>
          <a:solidFill>
            <a:srgbClr val="00808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g14b7fe3c5b5_0_1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uk"/>
              <a:t>4</a:t>
            </a:fld>
            <a:endParaRPr/>
          </a:p>
        </p:txBody>
      </p:sp>
      <p:sp>
        <p:nvSpPr>
          <p:cNvPr id="771" name="Google Shape;771;g14b7fe3c5b5_0_147"/>
          <p:cNvSpPr txBox="1">
            <a:spLocks noGrp="1"/>
          </p:cNvSpPr>
          <p:nvPr>
            <p:ph type="ctrTitle"/>
          </p:nvPr>
        </p:nvSpPr>
        <p:spPr>
          <a:xfrm>
            <a:off x="2744926" y="9550"/>
            <a:ext cx="62763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>CONSTRUCTION OF A UNIVERSAL GYM </a:t>
            </a:r>
            <a:b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>AND SWIMMING POOL</a:t>
            </a:r>
            <a:endParaRPr sz="16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2" name="Google Shape;772;g14b7fe3c5b5_0_147"/>
          <p:cNvSpPr txBox="1"/>
          <p:nvPr/>
        </p:nvSpPr>
        <p:spPr>
          <a:xfrm>
            <a:off x="2636176" y="776375"/>
            <a:ext cx="3434840" cy="2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>
              <a:spcBef>
                <a:spcPts val="400"/>
              </a:spcBef>
              <a:buSzPts val="1300"/>
              <a:buFont typeface="Montserrat"/>
              <a:buChar char="●"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Location: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Bilohorodka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village, (asphalt road).</a:t>
            </a:r>
          </a:p>
          <a:p>
            <a:pPr marL="457200" lvl="0" indent="-311150">
              <a:spcBef>
                <a:spcPts val="400"/>
              </a:spcBef>
              <a:buSzPts val="1300"/>
              <a:buFont typeface="Montserrat"/>
              <a:buChar char="●"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Area: 1 hectare. </a:t>
            </a:r>
          </a:p>
          <a:p>
            <a:pPr marL="457200" lvl="0" indent="-311150">
              <a:spcBef>
                <a:spcPts val="400"/>
              </a:spcBef>
              <a:buSzPts val="1300"/>
              <a:buFont typeface="Montserrat"/>
              <a:buChar char="●"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Ownership: communal.</a:t>
            </a:r>
          </a:p>
          <a:p>
            <a:pPr marL="457200" lvl="0" indent="-311150">
              <a:spcBef>
                <a:spcPts val="400"/>
              </a:spcBef>
              <a:buSzPts val="1300"/>
              <a:buFont typeface="Montserrat"/>
              <a:buChar char="●"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Purpose: for construction and maintenance of sports infrastructure.</a:t>
            </a:r>
            <a:endParaRPr lang="uk-UA" sz="13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>
              <a:spcBef>
                <a:spcPts val="400"/>
              </a:spcBef>
              <a:buSzPts val="1300"/>
              <a:buFont typeface="Montserrat"/>
              <a:buChar char="●"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Design and estimate documentation prepared</a:t>
            </a:r>
            <a:endParaRPr sz="13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3" name="Google Shape;773;g14b7fe3c5b5_0_147"/>
          <p:cNvSpPr txBox="1"/>
          <p:nvPr/>
        </p:nvSpPr>
        <p:spPr>
          <a:xfrm>
            <a:off x="5711252" y="2312499"/>
            <a:ext cx="3432748" cy="272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60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</a:pPr>
            <a:endParaRPr lang="uk-UA" sz="13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Distance to electricity, water, and gas supply networks is 50 meters.</a:t>
            </a:r>
            <a:endParaRPr lang="uk-UA"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Financing of the development of the project of external networks and the work on connecting the future sports facility to communications at the expense of the local budget.</a:t>
            </a:r>
            <a:endParaRPr lang="uk-UA"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Willingness to consider standard solutions for sports facilities.</a:t>
            </a:r>
            <a:endParaRPr lang="uk-UA"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endParaRPr lang="uk-UA"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5" name="Google Shape;775;g14b7fe3c5b5_0_147"/>
          <p:cNvSpPr txBox="1"/>
          <p:nvPr/>
        </p:nvSpPr>
        <p:spPr>
          <a:xfrm>
            <a:off x="16240" y="1158687"/>
            <a:ext cx="2627999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Montserrat SemiBold" panose="00000700000000000000" pitchFamily="2" charset="-52"/>
                <a:sym typeface="Arial"/>
              </a:rPr>
              <a:t>CHARACTERISTICS OF THE LAND PLOT AND COMMUNICATIONS</a:t>
            </a:r>
            <a:endParaRPr sz="1800" b="0" i="0" u="none" strike="noStrike" cap="none" dirty="0">
              <a:solidFill>
                <a:schemeClr val="lt1"/>
              </a:solidFill>
              <a:latin typeface="Montserrat SemiBold" panose="00000700000000000000" pitchFamily="2" charset="-52"/>
              <a:sym typeface="Arial"/>
            </a:endParaRPr>
          </a:p>
        </p:txBody>
      </p:sp>
      <p:sp>
        <p:nvSpPr>
          <p:cNvPr id="776" name="Google Shape;776;g14b7fe3c5b5_0_147"/>
          <p:cNvSpPr txBox="1"/>
          <p:nvPr/>
        </p:nvSpPr>
        <p:spPr>
          <a:xfrm>
            <a:off x="2762675" y="579450"/>
            <a:ext cx="3246900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dirty="0">
                <a:latin typeface="Montserrat"/>
                <a:ea typeface="Montserrat"/>
                <a:cs typeface="Montserrat"/>
                <a:sym typeface="Montserrat"/>
              </a:rPr>
              <a:t>LAND PLOT</a:t>
            </a:r>
            <a:endParaRPr sz="13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7" name="Google Shape;777;g14b7fe3c5b5_0_147"/>
          <p:cNvSpPr txBox="1"/>
          <p:nvPr/>
        </p:nvSpPr>
        <p:spPr>
          <a:xfrm>
            <a:off x="104550" y="4255825"/>
            <a:ext cx="2397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uk" sz="9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+38 067 457 20 37</a:t>
            </a:r>
            <a:br>
              <a:rPr lang="uk" sz="9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900" u="sng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bilogorod.rada@gmail.com</a:t>
            </a:r>
            <a:br>
              <a:rPr lang="uk" sz="9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9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https://bilohorodka.org.ua/</a:t>
            </a:r>
            <a:br>
              <a:rPr lang="uk" sz="9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9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facebook.com/groups/bilohorodka/</a:t>
            </a:r>
            <a:endParaRPr sz="9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8" name="Google Shape;778;g14b7fe3c5b5_0_147"/>
          <p:cNvSpPr txBox="1"/>
          <p:nvPr/>
        </p:nvSpPr>
        <p:spPr>
          <a:xfrm>
            <a:off x="2723550" y="4733725"/>
            <a:ext cx="5911200" cy="65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buSzPts val="1200"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BILOHORODKA COMMUNITY, Kyiv region, Ukraine, 2023</a:t>
            </a: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79" name="Google Shape;779;g14b7fe3c5b5_0_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8838" y="2692183"/>
            <a:ext cx="802801" cy="80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g14b7fe3c5b5_0_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7324" y="681012"/>
            <a:ext cx="2895185" cy="176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355" y="3042873"/>
            <a:ext cx="2723721" cy="16555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175da42852f_0_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uk"/>
              <a:t>5</a:t>
            </a:fld>
            <a:endParaRPr/>
          </a:p>
        </p:txBody>
      </p:sp>
      <p:sp>
        <p:nvSpPr>
          <p:cNvPr id="758" name="Google Shape;758;g175da42852f_0_24"/>
          <p:cNvSpPr txBox="1">
            <a:spLocks noGrp="1"/>
          </p:cNvSpPr>
          <p:nvPr>
            <p:ph type="ctrTitle"/>
          </p:nvPr>
        </p:nvSpPr>
        <p:spPr>
          <a:xfrm>
            <a:off x="2628001" y="9550"/>
            <a:ext cx="63933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>CONSTRUCTION OF A UNIVERSAL GYM </a:t>
            </a:r>
            <a:b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>AND SWIMMING POOL</a:t>
            </a:r>
            <a:b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</a:br>
            <a:endParaRPr sz="16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9" name="Google Shape;759;g175da42852f_0_24"/>
          <p:cNvSpPr txBox="1"/>
          <p:nvPr/>
        </p:nvSpPr>
        <p:spPr>
          <a:xfrm>
            <a:off x="2502150" y="812350"/>
            <a:ext cx="6494100" cy="258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>
              <a:buClr>
                <a:schemeClr val="dk1"/>
              </a:buClr>
              <a:buSzPts val="1400"/>
            </a:pPr>
            <a:r>
              <a:rPr lang="en-US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Functional purpose:</a:t>
            </a:r>
            <a:r>
              <a:rPr lang="ru-RU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139700" lvl="0">
              <a:buClr>
                <a:schemeClr val="dk1"/>
              </a:buClr>
              <a:buSzPts val="1400"/>
            </a:pPr>
            <a:endParaRPr lang="ru-RU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Center for health, sports and leisure</a:t>
            </a: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Rehabilitation center </a:t>
            </a: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training facility for students of the municipal sports facility and young athletes attending sports clubs in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Bilohorodka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neighboring communities</a:t>
            </a: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Organizing various sports competitions at local, regional and international levels.</a:t>
            </a: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Community center for educational and cultural events, seminars, and trainings</a:t>
            </a:r>
            <a:endParaRPr lang="ru-RU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0" name="Google Shape;760;g175da42852f_0_24"/>
          <p:cNvSpPr/>
          <p:nvPr/>
        </p:nvSpPr>
        <p:spPr>
          <a:xfrm>
            <a:off x="-10650" y="0"/>
            <a:ext cx="2628000" cy="5143500"/>
          </a:xfrm>
          <a:prstGeom prst="rect">
            <a:avLst/>
          </a:prstGeom>
          <a:solidFill>
            <a:srgbClr val="00808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g175da42852f_0_24"/>
          <p:cNvSpPr txBox="1"/>
          <p:nvPr/>
        </p:nvSpPr>
        <p:spPr>
          <a:xfrm>
            <a:off x="0" y="2120975"/>
            <a:ext cx="26067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ESSENCE</a:t>
            </a:r>
            <a:endParaRPr lang="en-US"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g175da42852f_0_24"/>
          <p:cNvSpPr txBox="1"/>
          <p:nvPr/>
        </p:nvSpPr>
        <p:spPr>
          <a:xfrm>
            <a:off x="104550" y="4255825"/>
            <a:ext cx="2397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uk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+38 067 457 20 37</a:t>
            </a:r>
            <a:br>
              <a:rPr lang="uk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9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bilogorod.rada@gmail.com</a:t>
            </a:r>
            <a:br>
              <a:rPr lang="uk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https://bilohorodka.org.ua/</a:t>
            </a:r>
            <a:br>
              <a:rPr lang="uk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facebook.com/groups/bilohorodka/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4" name="Google Shape;764;g175da42852f_0_24"/>
          <p:cNvSpPr txBox="1"/>
          <p:nvPr/>
        </p:nvSpPr>
        <p:spPr>
          <a:xfrm>
            <a:off x="2723550" y="4733725"/>
            <a:ext cx="5911200" cy="65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buSzPts val="1200"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BILOHORODKA COMMUNITY, Kyiv region, Ukraine, 2023</a:t>
            </a: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65" name="Google Shape;765;g175da42852f_0_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950" y="1174775"/>
            <a:ext cx="802800" cy="824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175da42852f_0_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uk"/>
              <a:t>6</a:t>
            </a:fld>
            <a:endParaRPr/>
          </a:p>
        </p:txBody>
      </p:sp>
      <p:sp>
        <p:nvSpPr>
          <p:cNvPr id="866" name="Google Shape;866;g175da42852f_0_48"/>
          <p:cNvSpPr txBox="1">
            <a:spLocks noGrp="1"/>
          </p:cNvSpPr>
          <p:nvPr>
            <p:ph type="ctrTitle"/>
          </p:nvPr>
        </p:nvSpPr>
        <p:spPr>
          <a:xfrm>
            <a:off x="2628001" y="9550"/>
            <a:ext cx="63933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>CONSTRUCTION OF A UNIVERSAL GYM </a:t>
            </a:r>
            <a:b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>AND SWIMMING POOL</a:t>
            </a:r>
            <a:endParaRPr sz="16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7" name="Google Shape;867;g175da42852f_0_48"/>
          <p:cNvSpPr txBox="1"/>
          <p:nvPr/>
        </p:nvSpPr>
        <p:spPr>
          <a:xfrm>
            <a:off x="2527058" y="612885"/>
            <a:ext cx="6494100" cy="280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>
              <a:buClr>
                <a:schemeClr val="dk1"/>
              </a:buClr>
              <a:buSzPts val="1400"/>
            </a:pPr>
            <a:r>
              <a:rPr lang="en-US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Target audience (customer groups):</a:t>
            </a:r>
            <a:endParaRPr lang="ru-RU"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9700" lvl="0">
              <a:buClr>
                <a:schemeClr val="dk1"/>
              </a:buClr>
              <a:buSzPts val="1400"/>
            </a:pPr>
            <a:endParaRPr lang="ru-RU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people who have suffered psychological and physical trauma due to the war and need recovery (military personnel, internally displaced persons, families of the deceased, people under occupation)</a:t>
            </a:r>
            <a:endParaRPr lang="uk-UA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people with disabilities; </a:t>
            </a:r>
            <a:endParaRPr lang="uk-UA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athletes of the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Bilohorodka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community and neighboring communities;</a:t>
            </a: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pupils of municipal sports institutions who attend sports sections; physically and socially active youth;</a:t>
            </a: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elderly people.</a:t>
            </a:r>
            <a:endParaRPr lang="ru-RU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8" name="Google Shape;868;g175da42852f_0_48"/>
          <p:cNvSpPr/>
          <p:nvPr/>
        </p:nvSpPr>
        <p:spPr>
          <a:xfrm>
            <a:off x="-10650" y="0"/>
            <a:ext cx="2628000" cy="5143500"/>
          </a:xfrm>
          <a:prstGeom prst="rect">
            <a:avLst/>
          </a:prstGeom>
          <a:solidFill>
            <a:srgbClr val="00808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g175da42852f_0_48"/>
          <p:cNvSpPr txBox="1"/>
          <p:nvPr/>
        </p:nvSpPr>
        <p:spPr>
          <a:xfrm>
            <a:off x="0" y="2120975"/>
            <a:ext cx="2606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g175da42852f_0_48"/>
          <p:cNvSpPr txBox="1"/>
          <p:nvPr/>
        </p:nvSpPr>
        <p:spPr>
          <a:xfrm>
            <a:off x="104550" y="4255825"/>
            <a:ext cx="2397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uk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+38 067 457 20 37</a:t>
            </a:r>
            <a:br>
              <a:rPr lang="uk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9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bilogorod.rada@gmail.com</a:t>
            </a:r>
            <a:br>
              <a:rPr lang="uk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https://bilohorodka.org.ua/</a:t>
            </a:r>
            <a:br>
              <a:rPr lang="uk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facebook.com/groups/bilohorodka/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2" name="Google Shape;872;g175da42852f_0_48"/>
          <p:cNvSpPr txBox="1"/>
          <p:nvPr/>
        </p:nvSpPr>
        <p:spPr>
          <a:xfrm>
            <a:off x="2723550" y="4733725"/>
            <a:ext cx="5911200" cy="65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buSzPts val="1200"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BILOHORODKA COMMUNITY, Kyiv region, Ukraine, 2023</a:t>
            </a: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56" y="1602545"/>
            <a:ext cx="1207113" cy="1316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161" y="3169609"/>
            <a:ext cx="3491789" cy="16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2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06" t="130" r="18553" b="8392"/>
          <a:stretch/>
        </p:blipFill>
        <p:spPr>
          <a:xfrm>
            <a:off x="1794349" y="9550"/>
            <a:ext cx="7710814" cy="5133957"/>
          </a:xfrm>
          <a:prstGeom prst="rect">
            <a:avLst/>
          </a:prstGeom>
        </p:spPr>
      </p:pic>
      <p:sp>
        <p:nvSpPr>
          <p:cNvPr id="757" name="Google Shape;757;g175da42852f_0_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uk"/>
              <a:t>7</a:t>
            </a:fld>
            <a:endParaRPr/>
          </a:p>
        </p:txBody>
      </p:sp>
      <p:sp>
        <p:nvSpPr>
          <p:cNvPr id="758" name="Google Shape;758;g175da42852f_0_24"/>
          <p:cNvSpPr txBox="1">
            <a:spLocks noGrp="1"/>
          </p:cNvSpPr>
          <p:nvPr>
            <p:ph type="ctrTitle"/>
          </p:nvPr>
        </p:nvSpPr>
        <p:spPr>
          <a:xfrm>
            <a:off x="2628001" y="9550"/>
            <a:ext cx="63933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>CONSTRUCTION OF A UNIVERSAL GYM </a:t>
            </a:r>
            <a:b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>AND SWIMMING POOL</a:t>
            </a:r>
            <a:endParaRPr lang="ru-RU" sz="16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9" name="Google Shape;759;g175da42852f_0_24"/>
          <p:cNvSpPr txBox="1"/>
          <p:nvPr/>
        </p:nvSpPr>
        <p:spPr>
          <a:xfrm>
            <a:off x="2649900" y="327966"/>
            <a:ext cx="6494100" cy="301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3" anchor="t" anchorCtr="0">
            <a:spAutoFit/>
          </a:bodyPr>
          <a:lstStyle/>
          <a:p>
            <a:pPr marL="139700" lvl="0">
              <a:buClr>
                <a:schemeClr val="dk1"/>
              </a:buClr>
              <a:buSzPts val="1400"/>
            </a:pPr>
            <a:r>
              <a:rPr lang="ru-RU" sz="16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139700" lvl="0">
              <a:buClr>
                <a:schemeClr val="dk1"/>
              </a:buClr>
              <a:buSzPts val="1400"/>
            </a:pPr>
            <a:endParaRPr lang="ru-RU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football</a:t>
            </a: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volleyball</a:t>
            </a: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basketball</a:t>
            </a: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swimming</a:t>
            </a:r>
            <a:endParaRPr lang="uk-UA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endParaRPr lang="uk-UA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endParaRPr lang="uk-UA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endParaRPr lang="uk-UA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endParaRPr lang="uk-UA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endParaRPr lang="uk-UA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endParaRPr lang="uk-UA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endParaRPr lang="uk-UA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endParaRPr lang="ru-RU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endParaRPr lang="en-US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gymnastics taekwondo</a:t>
            </a: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boxing </a:t>
            </a: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kickboxing</a:t>
            </a:r>
            <a:endParaRPr lang="uk-UA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endParaRPr lang="uk-UA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endParaRPr lang="uk-UA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endParaRPr lang="uk-UA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endParaRPr lang="uk-UA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endParaRPr lang="uk-UA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endParaRPr lang="uk-UA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9700" lvl="0">
              <a:buClr>
                <a:schemeClr val="dk1"/>
              </a:buClr>
              <a:buSzPts val="1400"/>
            </a:pPr>
            <a:endParaRPr lang="ru-RU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9700" lvl="0">
              <a:buClr>
                <a:schemeClr val="dk1"/>
              </a:buClr>
              <a:buSzPts val="1400"/>
            </a:pPr>
            <a:endParaRPr lang="en-US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9700" lvl="0">
              <a:buClr>
                <a:schemeClr val="dk1"/>
              </a:buClr>
              <a:buSzPts val="1400"/>
            </a:pPr>
            <a:endParaRPr lang="en-US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tennis</a:t>
            </a: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table tennis</a:t>
            </a: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universal gym</a:t>
            </a:r>
          </a:p>
          <a:p>
            <a:pPr marL="457200" lvl="0" indent="-317500"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handball</a:t>
            </a:r>
            <a:endParaRPr lang="ru-RU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0" name="Google Shape;760;g175da42852f_0_24"/>
          <p:cNvSpPr/>
          <p:nvPr/>
        </p:nvSpPr>
        <p:spPr>
          <a:xfrm>
            <a:off x="-10650" y="0"/>
            <a:ext cx="2628000" cy="5143500"/>
          </a:xfrm>
          <a:prstGeom prst="rect">
            <a:avLst/>
          </a:prstGeom>
          <a:solidFill>
            <a:srgbClr val="00808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g175da42852f_0_24"/>
          <p:cNvSpPr txBox="1"/>
          <p:nvPr/>
        </p:nvSpPr>
        <p:spPr>
          <a:xfrm>
            <a:off x="0" y="2120975"/>
            <a:ext cx="2606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Montserrat SemiBold" panose="00000700000000000000" pitchFamily="2" charset="-52"/>
                <a:sym typeface="Arial"/>
              </a:rPr>
              <a:t>SPORTS</a:t>
            </a:r>
            <a:endParaRPr sz="1800" b="0" i="0" u="none" strike="noStrike" cap="none" dirty="0">
              <a:solidFill>
                <a:schemeClr val="lt1"/>
              </a:solidFill>
              <a:latin typeface="Montserrat SemiBold" panose="00000700000000000000" pitchFamily="2" charset="-52"/>
              <a:sym typeface="Arial"/>
            </a:endParaRPr>
          </a:p>
        </p:txBody>
      </p:sp>
      <p:sp>
        <p:nvSpPr>
          <p:cNvPr id="763" name="Google Shape;763;g175da42852f_0_24"/>
          <p:cNvSpPr txBox="1"/>
          <p:nvPr/>
        </p:nvSpPr>
        <p:spPr>
          <a:xfrm>
            <a:off x="104550" y="4255825"/>
            <a:ext cx="2397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uk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+38 067 457 20 37</a:t>
            </a:r>
            <a:br>
              <a:rPr lang="uk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9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bilogorod.rada@gmail.com</a:t>
            </a:r>
            <a:br>
              <a:rPr lang="uk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https://bilohorodka.org.ua/</a:t>
            </a:r>
            <a:br>
              <a:rPr lang="uk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facebook.com/groups/bilohorodka/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4" name="Google Shape;764;g175da42852f_0_24"/>
          <p:cNvSpPr txBox="1"/>
          <p:nvPr/>
        </p:nvSpPr>
        <p:spPr>
          <a:xfrm>
            <a:off x="2723550" y="4733725"/>
            <a:ext cx="5911200" cy="65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buSzPts val="1200"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BILOHORODKA COMMUNITY, Kyiv region, Ukraine, 2023</a:t>
            </a: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283" y="1371200"/>
            <a:ext cx="816935" cy="8108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15994" y="3797550"/>
            <a:ext cx="5247861" cy="707886"/>
          </a:xfrm>
          <a:prstGeom prst="rect">
            <a:avLst/>
          </a:prstGeom>
          <a:gradFill flip="none" rotWithShape="1">
            <a:gsLst>
              <a:gs pos="3000">
                <a:schemeClr val="accent1">
                  <a:tint val="66000"/>
                  <a:satMod val="160000"/>
                  <a:alpha val="0"/>
                  <a:lumMod val="0"/>
                  <a:lumOff val="10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marL="139700" lvl="0">
              <a:buSzPts val="1400"/>
            </a:pPr>
            <a:r>
              <a:rPr lang="en-US" b="1" dirty="0">
                <a:latin typeface="Montserrat"/>
                <a:ea typeface="Montserrat"/>
                <a:cs typeface="Montserrat"/>
                <a:sym typeface="Montserrat"/>
              </a:rPr>
              <a:t>Rating of planned competitions:</a:t>
            </a:r>
            <a:r>
              <a:rPr lang="ru-RU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regional, national and international</a:t>
            </a:r>
            <a:endParaRPr lang="uk-UA"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39700" lvl="0">
              <a:buSzPts val="1400"/>
            </a:pPr>
            <a:r>
              <a:rPr lang="en-US" b="1" dirty="0">
                <a:latin typeface="Montserrat"/>
                <a:ea typeface="Montserrat"/>
                <a:cs typeface="Montserrat"/>
                <a:sym typeface="Montserrat"/>
              </a:rPr>
              <a:t>Number of spectators : 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60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 lang="ru-RU"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7896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14b7fe3c5b5_0_1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uk"/>
              <a:t>8</a:t>
            </a:fld>
            <a:endParaRPr/>
          </a:p>
        </p:txBody>
      </p:sp>
      <p:sp>
        <p:nvSpPr>
          <p:cNvPr id="787" name="Google Shape;787;g14b7fe3c5b5_0_183"/>
          <p:cNvSpPr txBox="1">
            <a:spLocks noGrp="1"/>
          </p:cNvSpPr>
          <p:nvPr>
            <p:ph type="ctrTitle"/>
          </p:nvPr>
        </p:nvSpPr>
        <p:spPr>
          <a:xfrm>
            <a:off x="2628000" y="9550"/>
            <a:ext cx="65160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000" b="1" dirty="0">
                <a:latin typeface="Montserrat ExtraBold" panose="00000900000000000000" pitchFamily="2" charset="-52"/>
              </a:rPr>
              <a:t>ECONOMIC ATTRACTIVENESS FACTORS</a:t>
            </a:r>
            <a:endParaRPr sz="3200" b="1" dirty="0">
              <a:latin typeface="Montserrat ExtraBold" panose="00000900000000000000" pitchFamily="2" charset="-52"/>
            </a:endParaRPr>
          </a:p>
        </p:txBody>
      </p:sp>
      <p:sp>
        <p:nvSpPr>
          <p:cNvPr id="788" name="Google Shape;788;g14b7fe3c5b5_0_183"/>
          <p:cNvSpPr txBox="1"/>
          <p:nvPr/>
        </p:nvSpPr>
        <p:spPr>
          <a:xfrm>
            <a:off x="2337142" y="410475"/>
            <a:ext cx="3548858" cy="4095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sz="1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center of </a:t>
            </a:r>
            <a:r>
              <a:rPr lang="en-US" sz="13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Belogorodka</a:t>
            </a:r>
            <a:r>
              <a:rPr lang="en-US" sz="1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village, good location, convenient logistics.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sz="1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Professional promotion of many sports, including Olympic sports.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sz="1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Strengthening the image of the </a:t>
            </a:r>
            <a:r>
              <a:rPr lang="en-US" sz="13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Bilohorodka</a:t>
            </a:r>
            <a:r>
              <a:rPr lang="en-US" sz="1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community as a community with high-quality sports infrastructure.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sz="1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Creation of the first rehabilitation and sports center in the community.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sz="1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Spreading popularity for sports, health and active leisure.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sz="1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Development of a municipal institution that will manage and maintain the future sports facility.</a:t>
            </a:r>
            <a:endParaRPr lang="ru-RU" sz="13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endParaRPr sz="13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9" name="Google Shape;789;g14b7fe3c5b5_0_183"/>
          <p:cNvSpPr txBox="1"/>
          <p:nvPr/>
        </p:nvSpPr>
        <p:spPr>
          <a:xfrm>
            <a:off x="5655732" y="434499"/>
            <a:ext cx="3488267" cy="3847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Creation of new jobs, which will have a positive impact on employment and the community budget.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Use of the facility's functional resource by non-municipal organizations on a commercial basis.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Construction using the latest energy saving technologies.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 economic activity of the facility will be aimed at creating a quality product that will develop the purchasing power of the population and attract sponsors.</a:t>
            </a:r>
            <a:endParaRPr lang="uk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endParaRPr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0" name="Google Shape;790;g14b7fe3c5b5_0_183"/>
          <p:cNvSpPr/>
          <p:nvPr/>
        </p:nvSpPr>
        <p:spPr>
          <a:xfrm>
            <a:off x="0" y="-50"/>
            <a:ext cx="2502150" cy="5143500"/>
          </a:xfrm>
          <a:prstGeom prst="rect">
            <a:avLst/>
          </a:prstGeom>
          <a:solidFill>
            <a:srgbClr val="008080"/>
          </a:solidFill>
          <a:ln w="9525" cap="flat" cmpd="sng">
            <a:solidFill>
              <a:srgbClr val="00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g14b7fe3c5b5_0_183"/>
          <p:cNvSpPr txBox="1"/>
          <p:nvPr/>
        </p:nvSpPr>
        <p:spPr>
          <a:xfrm>
            <a:off x="-96642" y="2110000"/>
            <a:ext cx="260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Montserrat SemiBold" panose="00000700000000000000" pitchFamily="2" charset="-52"/>
                <a:sym typeface="Arial"/>
              </a:rPr>
              <a:t>FACTORS</a:t>
            </a:r>
          </a:p>
        </p:txBody>
      </p:sp>
      <p:sp>
        <p:nvSpPr>
          <p:cNvPr id="792" name="Google Shape;792;g14b7fe3c5b5_0_183"/>
          <p:cNvSpPr txBox="1"/>
          <p:nvPr/>
        </p:nvSpPr>
        <p:spPr>
          <a:xfrm>
            <a:off x="104550" y="4255825"/>
            <a:ext cx="2397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+38 </a:t>
            </a:r>
            <a:r>
              <a:rPr lang="uk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067</a:t>
            </a:r>
            <a: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457</a:t>
            </a:r>
            <a: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20 37</a:t>
            </a:r>
            <a:b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9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bilogorod.rada@gmail.com</a:t>
            </a:r>
            <a:b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https://bilohorodka.org.ua/</a:t>
            </a:r>
            <a:b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facebook.com/groups/bilohorodka/</a:t>
            </a:r>
            <a:endParaRPr sz="9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4" name="Google Shape;794;g14b7fe3c5b5_0_1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771" y="1167830"/>
            <a:ext cx="813600" cy="8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872;g175da42852f_0_48">
            <a:extLst>
              <a:ext uri="{FF2B5EF4-FFF2-40B4-BE49-F238E27FC236}">
                <a16:creationId xmlns:a16="http://schemas.microsoft.com/office/drawing/2014/main" id="{DB1E80E7-A178-4022-BBB7-2670E225639F}"/>
              </a:ext>
            </a:extLst>
          </p:cNvPr>
          <p:cNvSpPr txBox="1"/>
          <p:nvPr/>
        </p:nvSpPr>
        <p:spPr>
          <a:xfrm>
            <a:off x="2628000" y="4530205"/>
            <a:ext cx="5911200" cy="65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buSzPts val="1200"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BILOHORODKA COMMUNITY, Kyiv region, Ukraine, 2023</a:t>
            </a: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" name="Google Shape;915;gf452c847b6_0_253"/>
          <p:cNvPicPr preferRelativeResize="0"/>
          <p:nvPr/>
        </p:nvPicPr>
        <p:blipFill rotWithShape="1">
          <a:blip r:embed="rId3">
            <a:alphaModFix/>
          </a:blip>
          <a:srcRect l="23220" r="23214"/>
          <a:stretch/>
        </p:blipFill>
        <p:spPr>
          <a:xfrm>
            <a:off x="5003992" y="-3950"/>
            <a:ext cx="4140001" cy="51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gf452c847b6_0_253"/>
          <p:cNvSpPr/>
          <p:nvPr/>
        </p:nvSpPr>
        <p:spPr>
          <a:xfrm>
            <a:off x="0" y="4759800"/>
            <a:ext cx="9144000" cy="393600"/>
          </a:xfrm>
          <a:prstGeom prst="rect">
            <a:avLst/>
          </a:prstGeom>
          <a:solidFill>
            <a:srgbClr val="008080"/>
          </a:solidFill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gf452c847b6_0_2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>
                <a:solidFill>
                  <a:schemeClr val="lt1"/>
                </a:solidFill>
              </a:rPr>
              <a:t>9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18" name="Google Shape;918;gf452c847b6_0_253"/>
          <p:cNvSpPr txBox="1"/>
          <p:nvPr/>
        </p:nvSpPr>
        <p:spPr>
          <a:xfrm>
            <a:off x="925550" y="63500"/>
            <a:ext cx="5018100" cy="105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buSzPts val="1200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BILOHORODKA COMMUNITY, Kyiv region, </a:t>
            </a:r>
            <a:endParaRPr lang="uk-UA" sz="12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buSzPts val="1200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Ukraine, 2023</a:t>
            </a: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1" name="Google Shape;921;gf452c847b6_0_253"/>
          <p:cNvSpPr txBox="1"/>
          <p:nvPr/>
        </p:nvSpPr>
        <p:spPr>
          <a:xfrm>
            <a:off x="659600" y="1388544"/>
            <a:ext cx="4519500" cy="261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+38 067 457 20 37</a:t>
            </a:r>
            <a:endParaRPr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bilogorod.rada@gmail.com</a:t>
            </a:r>
            <a:r>
              <a:rPr lang="uk" dirty="0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https://bilohorodka.org.ua</a:t>
            </a:r>
            <a:endParaRPr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https://www.facebook.com/groups/bilohorodka</a:t>
            </a:r>
            <a:endParaRPr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08140, Kyiv region,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Bucha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district,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Bilohorodka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village, 33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Volodymyrska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str.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2" name="Google Shape;922;gf452c847b6_0_2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9722" y="3111632"/>
            <a:ext cx="223676" cy="322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gf452c847b6_0_2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9725" y="2532213"/>
            <a:ext cx="223675" cy="22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gf452c847b6_0_2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9725" y="1927797"/>
            <a:ext cx="223674" cy="15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gf452c847b6_0_25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9724" y="1552168"/>
            <a:ext cx="223675" cy="22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gf452c847b6_0_25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9725" y="2196463"/>
            <a:ext cx="223675" cy="223675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gf452c847b6_0_253"/>
          <p:cNvSpPr txBox="1">
            <a:spLocks noGrp="1"/>
          </p:cNvSpPr>
          <p:nvPr>
            <p:ph type="ctrTitle"/>
          </p:nvPr>
        </p:nvSpPr>
        <p:spPr>
          <a:xfrm>
            <a:off x="264850" y="908350"/>
            <a:ext cx="49143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en-US" sz="1800" b="1" dirty="0">
                <a:latin typeface="Montserrat"/>
                <a:ea typeface="Montserrat"/>
                <a:cs typeface="Montserrat"/>
                <a:sym typeface="Montserrat"/>
              </a:rPr>
              <a:t>CONTACTS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8" name="Google Shape;928;gf452c847b6_0_25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5375" y="117975"/>
            <a:ext cx="712373" cy="716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850</Words>
  <Application>Microsoft Office PowerPoint</Application>
  <PresentationFormat>Екран (16:9)</PresentationFormat>
  <Paragraphs>140</Paragraphs>
  <Slides>9</Slides>
  <Notes>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4" baseType="lpstr">
      <vt:lpstr>Montserrat ExtraBold</vt:lpstr>
      <vt:lpstr>Montserrat SemiBold</vt:lpstr>
      <vt:lpstr>Arial</vt:lpstr>
      <vt:lpstr>Montserrat</vt:lpstr>
      <vt:lpstr>Simple Light</vt:lpstr>
      <vt:lpstr>CONSTRUCTION OF A UNIVERSAL GYM  AND SWIMMING POOL </vt:lpstr>
      <vt:lpstr>GENERAL INFORMATION</vt:lpstr>
      <vt:lpstr>GENERAL INFORMATION</vt:lpstr>
      <vt:lpstr>CONSTRUCTION OF A UNIVERSAL GYM  AND SWIMMING POOL</vt:lpstr>
      <vt:lpstr>CONSTRUCTION OF A UNIVERSAL GYM  AND SWIMMING POOL </vt:lpstr>
      <vt:lpstr>CONSTRUCTION OF A UNIVERSAL GYM  AND SWIMMING POOL</vt:lpstr>
      <vt:lpstr>CONSTRUCTION OF A UNIVERSAL GYM  AND SWIMMING POOL</vt:lpstr>
      <vt:lpstr>ECONOMIC ATTRACTIVENESS FACTORS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ІНВЕСТИЦІЙНИЙ ПАСПОРТ</dc:title>
  <dc:creator>Mykola Savulyak</dc:creator>
  <cp:lastModifiedBy>User</cp:lastModifiedBy>
  <cp:revision>40</cp:revision>
  <dcterms:modified xsi:type="dcterms:W3CDTF">2023-10-13T08:45:29Z</dcterms:modified>
</cp:coreProperties>
</file>