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797675" cy="9926638"/>
  <p:embeddedFontLst>
    <p:embeddedFont>
      <p:font typeface="Bitter 1" panose="020B0604020202020204" charset="-52"/>
      <p:regular r:id="rId5"/>
      <p:bold r:id="rId6"/>
    </p:embeddedFont>
    <p:embeddedFont>
      <p:font typeface="Bitter 2" panose="020B0604020202020204" charset="-52"/>
      <p:regular r:id="rId7"/>
      <p:bold r:id="rId8"/>
    </p:embeddedFont>
    <p:embeddedFont>
      <p:font typeface="Bitter 3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2" y="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93E67-3BD2-4883-A45C-56FC9C6BE982}" type="datetimeFigureOut">
              <a:rPr lang="uk-UA" smtClean="0"/>
              <a:t>15.09.2023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CAB26-822B-48E4-B348-EA4B3DA14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38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CAB26-822B-48E4-B348-EA4B3DA14FD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576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openxmlformats.org/officeDocument/2006/relationships/image" Target="../media/image19.svg"/><Relationship Id="rId4" Type="http://schemas.openxmlformats.org/officeDocument/2006/relationships/image" Target="../media/image2.sv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9813584" y="3349598"/>
            <a:ext cx="8363776" cy="5511026"/>
          </a:xfrm>
          <a:custGeom>
            <a:avLst/>
            <a:gdLst/>
            <a:ahLst/>
            <a:cxnLst/>
            <a:rect l="l" t="t" r="r" b="b"/>
            <a:pathLst>
              <a:path w="8598816" h="5732544">
                <a:moveTo>
                  <a:pt x="0" y="0"/>
                </a:moveTo>
                <a:lnTo>
                  <a:pt x="8598816" y="0"/>
                </a:lnTo>
                <a:lnTo>
                  <a:pt x="8598816" y="5732544"/>
                </a:lnTo>
                <a:lnTo>
                  <a:pt x="0" y="573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6666" r="-16666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903028" y="615538"/>
            <a:ext cx="306267" cy="405120"/>
          </a:xfrm>
          <a:custGeom>
            <a:avLst/>
            <a:gdLst/>
            <a:ahLst/>
            <a:cxnLst/>
            <a:rect l="l" t="t" r="r" b="b"/>
            <a:pathLst>
              <a:path w="324010" h="462046">
                <a:moveTo>
                  <a:pt x="0" y="0"/>
                </a:moveTo>
                <a:lnTo>
                  <a:pt x="324010" y="0"/>
                </a:lnTo>
                <a:lnTo>
                  <a:pt x="324010" y="462046"/>
                </a:lnTo>
                <a:lnTo>
                  <a:pt x="0" y="462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948827" y="2484574"/>
            <a:ext cx="412621" cy="405119"/>
          </a:xfrm>
          <a:custGeom>
            <a:avLst/>
            <a:gdLst/>
            <a:ahLst/>
            <a:cxnLst/>
            <a:rect l="l" t="t" r="r" b="b"/>
            <a:pathLst>
              <a:path w="412621" h="405119">
                <a:moveTo>
                  <a:pt x="0" y="0"/>
                </a:moveTo>
                <a:lnTo>
                  <a:pt x="412621" y="0"/>
                </a:lnTo>
                <a:lnTo>
                  <a:pt x="412621" y="405119"/>
                </a:lnTo>
                <a:lnTo>
                  <a:pt x="0" y="405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5725558" y="707071"/>
            <a:ext cx="525932" cy="313587"/>
          </a:xfrm>
          <a:custGeom>
            <a:avLst/>
            <a:gdLst/>
            <a:ahLst/>
            <a:cxnLst/>
            <a:rect l="l" t="t" r="r" b="b"/>
            <a:pathLst>
              <a:path w="525932" h="313587">
                <a:moveTo>
                  <a:pt x="0" y="0"/>
                </a:moveTo>
                <a:lnTo>
                  <a:pt x="525931" y="0"/>
                </a:lnTo>
                <a:lnTo>
                  <a:pt x="525931" y="313587"/>
                </a:lnTo>
                <a:lnTo>
                  <a:pt x="0" y="3135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>
            <a:off x="903028" y="4068185"/>
            <a:ext cx="421771" cy="412809"/>
          </a:xfrm>
          <a:custGeom>
            <a:avLst/>
            <a:gdLst/>
            <a:ahLst/>
            <a:cxnLst/>
            <a:rect l="l" t="t" r="r" b="b"/>
            <a:pathLst>
              <a:path w="421771" h="412809">
                <a:moveTo>
                  <a:pt x="0" y="0"/>
                </a:moveTo>
                <a:lnTo>
                  <a:pt x="421771" y="0"/>
                </a:lnTo>
                <a:lnTo>
                  <a:pt x="421771" y="412809"/>
                </a:lnTo>
                <a:lnTo>
                  <a:pt x="0" y="412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>
            <a:off x="891533" y="5524500"/>
            <a:ext cx="525932" cy="257049"/>
          </a:xfrm>
          <a:custGeom>
            <a:avLst/>
            <a:gdLst/>
            <a:ahLst/>
            <a:cxnLst/>
            <a:rect l="l" t="t" r="r" b="b"/>
            <a:pathLst>
              <a:path w="525932" h="257049">
                <a:moveTo>
                  <a:pt x="0" y="0"/>
                </a:moveTo>
                <a:lnTo>
                  <a:pt x="525932" y="0"/>
                </a:lnTo>
                <a:lnTo>
                  <a:pt x="525932" y="257049"/>
                </a:lnTo>
                <a:lnTo>
                  <a:pt x="0" y="257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TextBox 15"/>
          <p:cNvSpPr txBox="1"/>
          <p:nvPr/>
        </p:nvSpPr>
        <p:spPr>
          <a:xfrm>
            <a:off x="11462014" y="2405806"/>
            <a:ext cx="502191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6"/>
              </a:lnSpc>
            </a:pPr>
            <a:r>
              <a:rPr lang="en-US" sz="2397" dirty="0">
                <a:solidFill>
                  <a:srgbClr val="184276"/>
                </a:solidFill>
                <a:latin typeface="Bitter 1"/>
              </a:rPr>
              <a:t>Location of the plot for manufacturing purposes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7015" y="1185218"/>
            <a:ext cx="3034984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896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Odesa region, Shabo rural territorial community</a:t>
            </a:r>
          </a:p>
          <a:p>
            <a:pPr marL="0" lvl="0" indent="0">
              <a:lnSpc>
                <a:spcPts val="1896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Bitter 3"/>
              </a:rPr>
              <a:t>Salgany</a:t>
            </a:r>
            <a:r>
              <a:rPr lang="en-US" sz="1600" dirty="0">
                <a:solidFill>
                  <a:srgbClr val="000000"/>
                </a:solidFill>
                <a:latin typeface="Bitter 3"/>
              </a:rPr>
              <a:t> village</a:t>
            </a:r>
          </a:p>
          <a:p>
            <a:pPr marL="0" lvl="0" indent="0">
              <a:lnSpc>
                <a:spcPts val="1896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In borders of settlement</a:t>
            </a:r>
            <a:endParaRPr lang="en-US" sz="1354" dirty="0">
              <a:solidFill>
                <a:srgbClr val="000000"/>
              </a:solidFill>
              <a:latin typeface="Bitter 3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58814" y="707071"/>
            <a:ext cx="130544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37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Location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9803" y="6972300"/>
            <a:ext cx="424519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7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Technical infrastructure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69804" y="7412037"/>
            <a:ext cx="311777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96"/>
              </a:lnSpc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Electricity, water supply</a:t>
            </a:r>
            <a:r>
              <a:rPr lang="uk-UA" sz="1600" dirty="0">
                <a:solidFill>
                  <a:srgbClr val="000000"/>
                </a:solidFill>
                <a:latin typeface="Bitter 3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Bitter 3"/>
              </a:rPr>
              <a:t>and sewerage system are available</a:t>
            </a:r>
            <a:endParaRPr lang="uk-UA" sz="1600" dirty="0">
              <a:solidFill>
                <a:srgbClr val="000000"/>
              </a:solidFill>
              <a:latin typeface="Bitter 3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58814" y="2545327"/>
            <a:ext cx="132587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7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Property</a:t>
            </a:r>
            <a:r>
              <a:rPr lang="en-US" sz="1693" dirty="0">
                <a:solidFill>
                  <a:srgbClr val="000000"/>
                </a:solidFill>
                <a:latin typeface="Bitter 2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7014" y="3055987"/>
            <a:ext cx="311777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96"/>
              </a:lnSpc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Municipal property</a:t>
            </a:r>
          </a:p>
          <a:p>
            <a:pPr>
              <a:lnSpc>
                <a:spcPts val="1896"/>
              </a:lnSpc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Terms of transfer - rent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448400" y="739712"/>
            <a:ext cx="34988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6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Transportation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15032" y="1185218"/>
            <a:ext cx="423634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89"/>
              </a:lnSpc>
            </a:pPr>
            <a:r>
              <a:rPr lang="en-US" sz="1600" dirty="0">
                <a:solidFill>
                  <a:srgbClr val="000000"/>
                </a:solidFill>
                <a:latin typeface="Bitter 3" charset="0"/>
                <a:cs typeface="Bitter 3" charset="0"/>
              </a:rPr>
              <a:t>To the railway station Shabo- 1 km</a:t>
            </a:r>
          </a:p>
          <a:p>
            <a:pPr>
              <a:lnSpc>
                <a:spcPts val="1889"/>
              </a:lnSpc>
            </a:pPr>
            <a:r>
              <a:rPr lang="en-US" sz="1600" dirty="0">
                <a:solidFill>
                  <a:srgbClr val="000000"/>
                </a:solidFill>
                <a:latin typeface="Bitter 3" charset="0"/>
                <a:cs typeface="Bitter 3" charset="0"/>
              </a:rPr>
              <a:t>To the district center – 2 km  </a:t>
            </a:r>
          </a:p>
          <a:p>
            <a:pPr>
              <a:lnSpc>
                <a:spcPts val="1889"/>
              </a:lnSpc>
            </a:pPr>
            <a:r>
              <a:rPr lang="en-US" sz="1600" dirty="0">
                <a:solidFill>
                  <a:srgbClr val="000000"/>
                </a:solidFill>
                <a:latin typeface="Bitter 3" charset="0"/>
                <a:cs typeface="Bitter 3" charset="0"/>
              </a:rPr>
              <a:t>To the regional center – 80 km</a:t>
            </a:r>
          </a:p>
          <a:p>
            <a:pPr>
              <a:lnSpc>
                <a:spcPts val="1889"/>
              </a:lnSpc>
            </a:pPr>
            <a:r>
              <a:rPr lang="en-US" sz="1600" dirty="0">
                <a:solidFill>
                  <a:srgbClr val="000000"/>
                </a:solidFill>
                <a:latin typeface="Bitter 3" charset="0"/>
                <a:cs typeface="Bitter 3" charset="0"/>
              </a:rPr>
              <a:t>To the international highway which connects neighboring states – 15 km</a:t>
            </a:r>
          </a:p>
          <a:p>
            <a:pPr>
              <a:lnSpc>
                <a:spcPts val="1889"/>
              </a:lnSpc>
            </a:pPr>
            <a:r>
              <a:rPr lang="en-US" sz="1600" dirty="0">
                <a:solidFill>
                  <a:srgbClr val="000000"/>
                </a:solidFill>
                <a:latin typeface="Bitter 3" charset="0"/>
                <a:cs typeface="Bitter 3" charset="0"/>
              </a:rPr>
              <a:t>Access to the railroad </a:t>
            </a:r>
          </a:p>
          <a:p>
            <a:pPr>
              <a:lnSpc>
                <a:spcPts val="1889"/>
              </a:lnSpc>
            </a:pPr>
            <a:r>
              <a:rPr lang="en-US" sz="1600" dirty="0">
                <a:solidFill>
                  <a:srgbClr val="000000"/>
                </a:solidFill>
                <a:latin typeface="Bitter 3" charset="0"/>
                <a:cs typeface="Bitter 3" charset="0"/>
              </a:rPr>
              <a:t>Road with hard surface</a:t>
            </a:r>
            <a:endParaRPr lang="en-US" sz="1600" dirty="0">
              <a:latin typeface="Bitter 3" charset="0"/>
              <a:cs typeface="Bitter 3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58814" y="4171425"/>
            <a:ext cx="338069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Project purpose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37015" y="4608928"/>
            <a:ext cx="240545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For industrial production</a:t>
            </a:r>
            <a:endParaRPr lang="uk-UA" sz="1600" dirty="0">
              <a:solidFill>
                <a:srgbClr val="000000"/>
              </a:solidFill>
              <a:latin typeface="Bitter 3"/>
            </a:endParaRPr>
          </a:p>
          <a:p>
            <a:pPr marL="0" lvl="0" indent="0">
              <a:lnSpc>
                <a:spcPts val="1889"/>
              </a:lnSpc>
              <a:spcBef>
                <a:spcPct val="0"/>
              </a:spcBef>
            </a:pPr>
            <a:endParaRPr lang="uk-UA" sz="1349" dirty="0">
              <a:solidFill>
                <a:srgbClr val="000000"/>
              </a:solidFill>
              <a:latin typeface="Bitter 3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537016" y="5559108"/>
            <a:ext cx="87808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Area</a:t>
            </a:r>
            <a:r>
              <a:rPr lang="en-US" sz="1686" dirty="0">
                <a:solidFill>
                  <a:srgbClr val="000000"/>
                </a:solidFill>
                <a:latin typeface="Bitter 2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5345" y="6000094"/>
            <a:ext cx="2337128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uk-UA" sz="1600" dirty="0">
                <a:solidFill>
                  <a:srgbClr val="000000"/>
                </a:solidFill>
                <a:latin typeface="Bitter 3"/>
              </a:rPr>
              <a:t>5,17</a:t>
            </a:r>
            <a:r>
              <a:rPr lang="en-US" sz="1600" dirty="0">
                <a:solidFill>
                  <a:srgbClr val="000000"/>
                </a:solidFill>
                <a:latin typeface="Bitter 3"/>
              </a:rPr>
              <a:t> hectares </a:t>
            </a:r>
          </a:p>
        </p:txBody>
      </p: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960130" y="6972300"/>
            <a:ext cx="255588" cy="439737"/>
            <a:chOff x="3401" y="78"/>
            <a:chExt cx="401" cy="692"/>
          </a:xfrm>
        </p:grpSpPr>
        <p:sp>
          <p:nvSpPr>
            <p:cNvPr id="43" name="AutoShape 4"/>
            <p:cNvSpPr>
              <a:spLocks/>
            </p:cNvSpPr>
            <p:nvPr/>
          </p:nvSpPr>
          <p:spPr bwMode="auto">
            <a:xfrm>
              <a:off x="3401" y="78"/>
              <a:ext cx="401" cy="658"/>
            </a:xfrm>
            <a:custGeom>
              <a:avLst/>
              <a:gdLst>
                <a:gd name="T0" fmla="+- 0 3637 3401"/>
                <a:gd name="T1" fmla="*/ T0 w 401"/>
                <a:gd name="T2" fmla="+- 0 722 79"/>
                <a:gd name="T3" fmla="*/ 722 h 658"/>
                <a:gd name="T4" fmla="+- 0 3571 3401"/>
                <a:gd name="T5" fmla="*/ T4 w 401"/>
                <a:gd name="T6" fmla="+- 0 716 79"/>
                <a:gd name="T7" fmla="*/ 716 h 658"/>
                <a:gd name="T8" fmla="+- 0 3566 3401"/>
                <a:gd name="T9" fmla="*/ T8 w 401"/>
                <a:gd name="T10" fmla="+- 0 735 79"/>
                <a:gd name="T11" fmla="*/ 735 h 658"/>
                <a:gd name="T12" fmla="+- 0 3636 3401"/>
                <a:gd name="T13" fmla="*/ T12 w 401"/>
                <a:gd name="T14" fmla="+- 0 736 79"/>
                <a:gd name="T15" fmla="*/ 736 h 658"/>
                <a:gd name="T16" fmla="+- 0 3697 3401"/>
                <a:gd name="T17" fmla="*/ T16 w 401"/>
                <a:gd name="T18" fmla="+- 0 636 79"/>
                <a:gd name="T19" fmla="*/ 636 h 658"/>
                <a:gd name="T20" fmla="+- 0 3685 3401"/>
                <a:gd name="T21" fmla="*/ T20 w 401"/>
                <a:gd name="T22" fmla="+- 0 631 79"/>
                <a:gd name="T23" fmla="*/ 631 h 658"/>
                <a:gd name="T24" fmla="+- 0 3505 3401"/>
                <a:gd name="T25" fmla="*/ T24 w 401"/>
                <a:gd name="T26" fmla="+- 0 636 79"/>
                <a:gd name="T27" fmla="*/ 636 h 658"/>
                <a:gd name="T28" fmla="+- 0 3510 3401"/>
                <a:gd name="T29" fmla="*/ T28 w 401"/>
                <a:gd name="T30" fmla="+- 0 655 79"/>
                <a:gd name="T31" fmla="*/ 655 h 658"/>
                <a:gd name="T32" fmla="+- 0 3697 3401"/>
                <a:gd name="T33" fmla="*/ T32 w 401"/>
                <a:gd name="T34" fmla="+- 0 650 79"/>
                <a:gd name="T35" fmla="*/ 650 h 658"/>
                <a:gd name="T36" fmla="+- 0 3697 3401"/>
                <a:gd name="T37" fmla="*/ T36 w 401"/>
                <a:gd name="T38" fmla="+- 0 593 79"/>
                <a:gd name="T39" fmla="*/ 593 h 658"/>
                <a:gd name="T40" fmla="+- 0 3685 3401"/>
                <a:gd name="T41" fmla="*/ T40 w 401"/>
                <a:gd name="T42" fmla="+- 0 587 79"/>
                <a:gd name="T43" fmla="*/ 587 h 658"/>
                <a:gd name="T44" fmla="+- 0 3505 3401"/>
                <a:gd name="T45" fmla="*/ T44 w 401"/>
                <a:gd name="T46" fmla="+- 0 593 79"/>
                <a:gd name="T47" fmla="*/ 593 h 658"/>
                <a:gd name="T48" fmla="+- 0 3510 3401"/>
                <a:gd name="T49" fmla="*/ T48 w 401"/>
                <a:gd name="T50" fmla="+- 0 612 79"/>
                <a:gd name="T51" fmla="*/ 612 h 658"/>
                <a:gd name="T52" fmla="+- 0 3697 3401"/>
                <a:gd name="T53" fmla="*/ T52 w 401"/>
                <a:gd name="T54" fmla="+- 0 606 79"/>
                <a:gd name="T55" fmla="*/ 606 h 658"/>
                <a:gd name="T56" fmla="+- 0 3801 3401"/>
                <a:gd name="T57" fmla="*/ T56 w 401"/>
                <a:gd name="T58" fmla="+- 0 281 79"/>
                <a:gd name="T59" fmla="*/ 281 h 658"/>
                <a:gd name="T60" fmla="+- 0 3777 3401"/>
                <a:gd name="T61" fmla="*/ T60 w 401"/>
                <a:gd name="T62" fmla="+- 0 189 79"/>
                <a:gd name="T63" fmla="*/ 189 h 658"/>
                <a:gd name="T64" fmla="+- 0 3776 3401"/>
                <a:gd name="T65" fmla="*/ T64 w 401"/>
                <a:gd name="T66" fmla="+- 0 293 79"/>
                <a:gd name="T67" fmla="*/ 293 h 658"/>
                <a:gd name="T68" fmla="+- 0 3755 3401"/>
                <a:gd name="T69" fmla="*/ T68 w 401"/>
                <a:gd name="T70" fmla="+- 0 367 79"/>
                <a:gd name="T71" fmla="*/ 367 h 658"/>
                <a:gd name="T72" fmla="+- 0 3718 3401"/>
                <a:gd name="T73" fmla="*/ T72 w 401"/>
                <a:gd name="T74" fmla="+- 0 425 79"/>
                <a:gd name="T75" fmla="*/ 425 h 658"/>
                <a:gd name="T76" fmla="+- 0 3691 3401"/>
                <a:gd name="T77" fmla="*/ T76 w 401"/>
                <a:gd name="T78" fmla="+- 0 487 79"/>
                <a:gd name="T79" fmla="*/ 487 h 658"/>
                <a:gd name="T80" fmla="+- 0 3519 3401"/>
                <a:gd name="T81" fmla="*/ T80 w 401"/>
                <a:gd name="T82" fmla="+- 0 542 79"/>
                <a:gd name="T83" fmla="*/ 542 h 658"/>
                <a:gd name="T84" fmla="+- 0 3498 3401"/>
                <a:gd name="T85" fmla="*/ T84 w 401"/>
                <a:gd name="T86" fmla="+- 0 448 79"/>
                <a:gd name="T87" fmla="*/ 448 h 658"/>
                <a:gd name="T88" fmla="+- 0 3479 3401"/>
                <a:gd name="T89" fmla="*/ T88 w 401"/>
                <a:gd name="T90" fmla="+- 0 417 79"/>
                <a:gd name="T91" fmla="*/ 417 h 658"/>
                <a:gd name="T92" fmla="+- 0 3432 3401"/>
                <a:gd name="T93" fmla="*/ T92 w 401"/>
                <a:gd name="T94" fmla="+- 0 324 79"/>
                <a:gd name="T95" fmla="*/ 324 h 658"/>
                <a:gd name="T96" fmla="+- 0 3425 3401"/>
                <a:gd name="T97" fmla="*/ T96 w 401"/>
                <a:gd name="T98" fmla="+- 0 281 79"/>
                <a:gd name="T99" fmla="*/ 281 h 658"/>
                <a:gd name="T100" fmla="+- 0 3477 3401"/>
                <a:gd name="T101" fmla="*/ T100 w 401"/>
                <a:gd name="T102" fmla="+- 0 155 79"/>
                <a:gd name="T103" fmla="*/ 155 h 658"/>
                <a:gd name="T104" fmla="+- 0 3601 3401"/>
                <a:gd name="T105" fmla="*/ T104 w 401"/>
                <a:gd name="T106" fmla="+- 0 103 79"/>
                <a:gd name="T107" fmla="*/ 103 h 658"/>
                <a:gd name="T108" fmla="+- 0 3726 3401"/>
                <a:gd name="T109" fmla="*/ T108 w 401"/>
                <a:gd name="T110" fmla="+- 0 155 79"/>
                <a:gd name="T111" fmla="*/ 155 h 658"/>
                <a:gd name="T112" fmla="+- 0 3777 3401"/>
                <a:gd name="T113" fmla="*/ T112 w 401"/>
                <a:gd name="T114" fmla="+- 0 281 79"/>
                <a:gd name="T115" fmla="*/ 281 h 658"/>
                <a:gd name="T116" fmla="+- 0 3743 3401"/>
                <a:gd name="T117" fmla="*/ T116 w 401"/>
                <a:gd name="T118" fmla="+- 0 138 79"/>
                <a:gd name="T119" fmla="*/ 138 h 658"/>
                <a:gd name="T120" fmla="+- 0 3679 3401"/>
                <a:gd name="T121" fmla="*/ T120 w 401"/>
                <a:gd name="T122" fmla="+- 0 94 79"/>
                <a:gd name="T123" fmla="*/ 94 h 658"/>
                <a:gd name="T124" fmla="+- 0 3523 3401"/>
                <a:gd name="T125" fmla="*/ T124 w 401"/>
                <a:gd name="T126" fmla="+- 0 94 79"/>
                <a:gd name="T127" fmla="*/ 94 h 658"/>
                <a:gd name="T128" fmla="+- 0 3417 3401"/>
                <a:gd name="T129" fmla="*/ T128 w 401"/>
                <a:gd name="T130" fmla="+- 0 202 79"/>
                <a:gd name="T131" fmla="*/ 202 h 658"/>
                <a:gd name="T132" fmla="+- 0 3402 3401"/>
                <a:gd name="T133" fmla="*/ T132 w 401"/>
                <a:gd name="T134" fmla="+- 0 295 79"/>
                <a:gd name="T135" fmla="*/ 295 h 658"/>
                <a:gd name="T136" fmla="+- 0 3426 3401"/>
                <a:gd name="T137" fmla="*/ T136 w 401"/>
                <a:gd name="T138" fmla="+- 0 377 79"/>
                <a:gd name="T139" fmla="*/ 377 h 658"/>
                <a:gd name="T140" fmla="+- 0 3466 3401"/>
                <a:gd name="T141" fmla="*/ T140 w 401"/>
                <a:gd name="T142" fmla="+- 0 440 79"/>
                <a:gd name="T143" fmla="*/ 440 h 658"/>
                <a:gd name="T144" fmla="+- 0 3490 3401"/>
                <a:gd name="T145" fmla="*/ T144 w 401"/>
                <a:gd name="T146" fmla="+- 0 501 79"/>
                <a:gd name="T147" fmla="*/ 501 h 658"/>
                <a:gd name="T148" fmla="+- 0 3495 3401"/>
                <a:gd name="T149" fmla="*/ T148 w 401"/>
                <a:gd name="T150" fmla="+- 0 561 79"/>
                <a:gd name="T151" fmla="*/ 561 h 658"/>
                <a:gd name="T152" fmla="+- 0 3702 3401"/>
                <a:gd name="T153" fmla="*/ T152 w 401"/>
                <a:gd name="T154" fmla="+- 0 567 79"/>
                <a:gd name="T155" fmla="*/ 567 h 658"/>
                <a:gd name="T156" fmla="+- 0 3707 3401"/>
                <a:gd name="T157" fmla="*/ T156 w 401"/>
                <a:gd name="T158" fmla="+- 0 554 79"/>
                <a:gd name="T159" fmla="*/ 554 h 658"/>
                <a:gd name="T160" fmla="+- 0 3713 3401"/>
                <a:gd name="T161" fmla="*/ T160 w 401"/>
                <a:gd name="T162" fmla="+- 0 501 79"/>
                <a:gd name="T163" fmla="*/ 501 h 658"/>
                <a:gd name="T164" fmla="+- 0 3737 3401"/>
                <a:gd name="T165" fmla="*/ T164 w 401"/>
                <a:gd name="T166" fmla="+- 0 440 79"/>
                <a:gd name="T167" fmla="*/ 440 h 658"/>
                <a:gd name="T168" fmla="+- 0 3777 3401"/>
                <a:gd name="T169" fmla="*/ T168 w 401"/>
                <a:gd name="T170" fmla="+- 0 377 79"/>
                <a:gd name="T171" fmla="*/ 377 h 658"/>
                <a:gd name="T172" fmla="+- 0 3801 3401"/>
                <a:gd name="T173" fmla="*/ T172 w 401"/>
                <a:gd name="T174" fmla="+- 0 295 79"/>
                <a:gd name="T175" fmla="*/ 295 h 6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401" h="658">
                  <a:moveTo>
                    <a:pt x="236" y="656"/>
                  </a:moveTo>
                  <a:lnTo>
                    <a:pt x="236" y="643"/>
                  </a:lnTo>
                  <a:lnTo>
                    <a:pt x="230" y="637"/>
                  </a:lnTo>
                  <a:lnTo>
                    <a:pt x="170" y="637"/>
                  </a:lnTo>
                  <a:lnTo>
                    <a:pt x="165" y="643"/>
                  </a:lnTo>
                  <a:lnTo>
                    <a:pt x="165" y="656"/>
                  </a:lnTo>
                  <a:lnTo>
                    <a:pt x="165" y="657"/>
                  </a:lnTo>
                  <a:lnTo>
                    <a:pt x="235" y="657"/>
                  </a:lnTo>
                  <a:lnTo>
                    <a:pt x="236" y="656"/>
                  </a:lnTo>
                  <a:close/>
                  <a:moveTo>
                    <a:pt x="296" y="557"/>
                  </a:moveTo>
                  <a:lnTo>
                    <a:pt x="291" y="552"/>
                  </a:lnTo>
                  <a:lnTo>
                    <a:pt x="284" y="552"/>
                  </a:lnTo>
                  <a:lnTo>
                    <a:pt x="109" y="552"/>
                  </a:lnTo>
                  <a:lnTo>
                    <a:pt x="104" y="557"/>
                  </a:lnTo>
                  <a:lnTo>
                    <a:pt x="104" y="571"/>
                  </a:lnTo>
                  <a:lnTo>
                    <a:pt x="109" y="576"/>
                  </a:lnTo>
                  <a:lnTo>
                    <a:pt x="291" y="576"/>
                  </a:lnTo>
                  <a:lnTo>
                    <a:pt x="296" y="571"/>
                  </a:lnTo>
                  <a:lnTo>
                    <a:pt x="296" y="557"/>
                  </a:lnTo>
                  <a:close/>
                  <a:moveTo>
                    <a:pt x="296" y="514"/>
                  </a:moveTo>
                  <a:lnTo>
                    <a:pt x="291" y="508"/>
                  </a:lnTo>
                  <a:lnTo>
                    <a:pt x="284" y="508"/>
                  </a:lnTo>
                  <a:lnTo>
                    <a:pt x="109" y="508"/>
                  </a:lnTo>
                  <a:lnTo>
                    <a:pt x="104" y="514"/>
                  </a:lnTo>
                  <a:lnTo>
                    <a:pt x="104" y="527"/>
                  </a:lnTo>
                  <a:lnTo>
                    <a:pt x="109" y="533"/>
                  </a:lnTo>
                  <a:lnTo>
                    <a:pt x="291" y="533"/>
                  </a:lnTo>
                  <a:lnTo>
                    <a:pt x="296" y="527"/>
                  </a:lnTo>
                  <a:lnTo>
                    <a:pt x="296" y="514"/>
                  </a:lnTo>
                  <a:close/>
                  <a:moveTo>
                    <a:pt x="400" y="202"/>
                  </a:moveTo>
                  <a:lnTo>
                    <a:pt x="385" y="123"/>
                  </a:lnTo>
                  <a:lnTo>
                    <a:pt x="376" y="110"/>
                  </a:lnTo>
                  <a:lnTo>
                    <a:pt x="376" y="202"/>
                  </a:lnTo>
                  <a:lnTo>
                    <a:pt x="375" y="214"/>
                  </a:lnTo>
                  <a:lnTo>
                    <a:pt x="369" y="245"/>
                  </a:lnTo>
                  <a:lnTo>
                    <a:pt x="354" y="288"/>
                  </a:lnTo>
                  <a:lnTo>
                    <a:pt x="323" y="337"/>
                  </a:lnTo>
                  <a:lnTo>
                    <a:pt x="317" y="346"/>
                  </a:lnTo>
                  <a:lnTo>
                    <a:pt x="303" y="369"/>
                  </a:lnTo>
                  <a:lnTo>
                    <a:pt x="290" y="408"/>
                  </a:lnTo>
                  <a:lnTo>
                    <a:pt x="282" y="463"/>
                  </a:lnTo>
                  <a:lnTo>
                    <a:pt x="118" y="463"/>
                  </a:lnTo>
                  <a:lnTo>
                    <a:pt x="111" y="408"/>
                  </a:lnTo>
                  <a:lnTo>
                    <a:pt x="97" y="369"/>
                  </a:lnTo>
                  <a:lnTo>
                    <a:pt x="84" y="346"/>
                  </a:lnTo>
                  <a:lnTo>
                    <a:pt x="78" y="338"/>
                  </a:lnTo>
                  <a:lnTo>
                    <a:pt x="47" y="288"/>
                  </a:lnTo>
                  <a:lnTo>
                    <a:pt x="31" y="245"/>
                  </a:lnTo>
                  <a:lnTo>
                    <a:pt x="25" y="214"/>
                  </a:lnTo>
                  <a:lnTo>
                    <a:pt x="24" y="202"/>
                  </a:lnTo>
                  <a:lnTo>
                    <a:pt x="38" y="133"/>
                  </a:lnTo>
                  <a:lnTo>
                    <a:pt x="76" y="76"/>
                  </a:lnTo>
                  <a:lnTo>
                    <a:pt x="132" y="38"/>
                  </a:lnTo>
                  <a:lnTo>
                    <a:pt x="200" y="24"/>
                  </a:lnTo>
                  <a:lnTo>
                    <a:pt x="269" y="38"/>
                  </a:lnTo>
                  <a:lnTo>
                    <a:pt x="325" y="76"/>
                  </a:lnTo>
                  <a:lnTo>
                    <a:pt x="362" y="133"/>
                  </a:lnTo>
                  <a:lnTo>
                    <a:pt x="376" y="202"/>
                  </a:lnTo>
                  <a:lnTo>
                    <a:pt x="376" y="110"/>
                  </a:lnTo>
                  <a:lnTo>
                    <a:pt x="342" y="59"/>
                  </a:lnTo>
                  <a:lnTo>
                    <a:pt x="291" y="24"/>
                  </a:lnTo>
                  <a:lnTo>
                    <a:pt x="278" y="15"/>
                  </a:lnTo>
                  <a:lnTo>
                    <a:pt x="200" y="0"/>
                  </a:lnTo>
                  <a:lnTo>
                    <a:pt x="122" y="15"/>
                  </a:lnTo>
                  <a:lnTo>
                    <a:pt x="59" y="59"/>
                  </a:lnTo>
                  <a:lnTo>
                    <a:pt x="16" y="123"/>
                  </a:lnTo>
                  <a:lnTo>
                    <a:pt x="0" y="202"/>
                  </a:lnTo>
                  <a:lnTo>
                    <a:pt x="1" y="216"/>
                  </a:lnTo>
                  <a:lnTo>
                    <a:pt x="7" y="250"/>
                  </a:lnTo>
                  <a:lnTo>
                    <a:pt x="25" y="298"/>
                  </a:lnTo>
                  <a:lnTo>
                    <a:pt x="59" y="354"/>
                  </a:lnTo>
                  <a:lnTo>
                    <a:pt x="65" y="361"/>
                  </a:lnTo>
                  <a:lnTo>
                    <a:pt x="77" y="384"/>
                  </a:lnTo>
                  <a:lnTo>
                    <a:pt x="89" y="422"/>
                  </a:lnTo>
                  <a:lnTo>
                    <a:pt x="94" y="475"/>
                  </a:lnTo>
                  <a:lnTo>
                    <a:pt x="94" y="482"/>
                  </a:lnTo>
                  <a:lnTo>
                    <a:pt x="100" y="488"/>
                  </a:lnTo>
                  <a:lnTo>
                    <a:pt x="301" y="488"/>
                  </a:lnTo>
                  <a:lnTo>
                    <a:pt x="306" y="482"/>
                  </a:lnTo>
                  <a:lnTo>
                    <a:pt x="306" y="475"/>
                  </a:lnTo>
                  <a:lnTo>
                    <a:pt x="308" y="463"/>
                  </a:lnTo>
                  <a:lnTo>
                    <a:pt x="312" y="422"/>
                  </a:lnTo>
                  <a:lnTo>
                    <a:pt x="324" y="384"/>
                  </a:lnTo>
                  <a:lnTo>
                    <a:pt x="336" y="361"/>
                  </a:lnTo>
                  <a:lnTo>
                    <a:pt x="342" y="353"/>
                  </a:lnTo>
                  <a:lnTo>
                    <a:pt x="376" y="298"/>
                  </a:lnTo>
                  <a:lnTo>
                    <a:pt x="393" y="251"/>
                  </a:lnTo>
                  <a:lnTo>
                    <a:pt x="400" y="216"/>
                  </a:lnTo>
                  <a:lnTo>
                    <a:pt x="400" y="202"/>
                  </a:lnTo>
                  <a:close/>
                </a:path>
              </a:pathLst>
            </a:custGeom>
            <a:solidFill>
              <a:srgbClr val="2B7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" y="224"/>
              <a:ext cx="11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3401" y="78"/>
              <a:ext cx="40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6328849" y="3688107"/>
            <a:ext cx="4818443" cy="312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7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Short description of the building </a:t>
            </a:r>
          </a:p>
        </p:txBody>
      </p:sp>
      <p:sp>
        <p:nvSpPr>
          <p:cNvPr id="50" name="TextBox 25"/>
          <p:cNvSpPr txBox="1"/>
          <p:nvPr/>
        </p:nvSpPr>
        <p:spPr>
          <a:xfrm>
            <a:off x="6515031" y="4142722"/>
            <a:ext cx="407161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>
                <a:latin typeface="Bitter 3" charset="0"/>
                <a:cs typeface="Bitter 3" charset="0"/>
              </a:rPr>
              <a:t>Date of building: </a:t>
            </a:r>
            <a:r>
              <a:rPr lang="uk-UA" sz="1600" dirty="0">
                <a:latin typeface="Bitter 3" charset="0"/>
                <a:cs typeface="Bitter 3" charset="0"/>
              </a:rPr>
              <a:t>1972</a:t>
            </a:r>
            <a:endParaRPr lang="en-US" sz="1600" dirty="0">
              <a:latin typeface="Bitter 3" charset="0"/>
              <a:cs typeface="Bitter 3" charset="0"/>
            </a:endParaRPr>
          </a:p>
          <a:p>
            <a:r>
              <a:rPr lang="en-US" sz="1600" dirty="0">
                <a:latin typeface="Bitter 3" charset="0"/>
                <a:cs typeface="Bitter 3" charset="0"/>
              </a:rPr>
              <a:t>2 stored building</a:t>
            </a:r>
            <a:endParaRPr lang="uk-UA" sz="1600" dirty="0">
              <a:latin typeface="Bitter 3" charset="0"/>
              <a:cs typeface="Bitter 3" charset="0"/>
            </a:endParaRPr>
          </a:p>
          <a:p>
            <a:r>
              <a:rPr lang="en-US" sz="1600" dirty="0">
                <a:latin typeface="Bitter 3" charset="0"/>
                <a:cs typeface="Bitter 3" charset="0"/>
              </a:rPr>
              <a:t>Manufacturing area</a:t>
            </a:r>
            <a:r>
              <a:rPr lang="ru-RU" sz="1600" dirty="0">
                <a:latin typeface="Bitter 3" charset="0"/>
                <a:cs typeface="Bitter 3" charset="0"/>
              </a:rPr>
              <a:t>: 6000 </a:t>
            </a:r>
            <a:r>
              <a:rPr lang="en-US" sz="1600" dirty="0">
                <a:latin typeface="Bitter 3" charset="0"/>
                <a:cs typeface="Bitter 3" charset="0"/>
              </a:rPr>
              <a:t>square meters</a:t>
            </a:r>
            <a:endParaRPr lang="ru-RU" sz="1600" dirty="0">
              <a:latin typeface="Bitter 3" charset="0"/>
              <a:cs typeface="Bitter 3" charset="0"/>
            </a:endParaRPr>
          </a:p>
          <a:p>
            <a:r>
              <a:rPr lang="en-US" sz="1600" dirty="0">
                <a:latin typeface="Bitter 3" charset="0"/>
                <a:cs typeface="Bitter 3" charset="0"/>
              </a:rPr>
              <a:t>Additional storage facilities</a:t>
            </a:r>
            <a:r>
              <a:rPr lang="uk-UA" sz="1600" dirty="0">
                <a:latin typeface="Bitter 3" charset="0"/>
                <a:cs typeface="Bitter 3" charset="0"/>
              </a:rPr>
              <a:t>: 1000 </a:t>
            </a:r>
            <a:r>
              <a:rPr lang="en-US" sz="1600" dirty="0" err="1">
                <a:latin typeface="Bitter 3" charset="0"/>
                <a:cs typeface="Bitter 3" charset="0"/>
              </a:rPr>
              <a:t>sq.m</a:t>
            </a:r>
            <a:endParaRPr lang="ru-RU" sz="1600" dirty="0"/>
          </a:p>
        </p:txBody>
      </p:sp>
      <p:sp>
        <p:nvSpPr>
          <p:cNvPr id="51" name="Freeform 8"/>
          <p:cNvSpPr/>
          <p:nvPr/>
        </p:nvSpPr>
        <p:spPr>
          <a:xfrm>
            <a:off x="5782214" y="3543300"/>
            <a:ext cx="412621" cy="405119"/>
          </a:xfrm>
          <a:custGeom>
            <a:avLst/>
            <a:gdLst/>
            <a:ahLst/>
            <a:cxnLst/>
            <a:rect l="l" t="t" r="r" b="b"/>
            <a:pathLst>
              <a:path w="412621" h="405119">
                <a:moveTo>
                  <a:pt x="0" y="0"/>
                </a:moveTo>
                <a:lnTo>
                  <a:pt x="412621" y="0"/>
                </a:lnTo>
                <a:lnTo>
                  <a:pt x="412621" y="405119"/>
                </a:lnTo>
                <a:lnTo>
                  <a:pt x="0" y="405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24"/>
          <p:cNvSpPr txBox="1"/>
          <p:nvPr/>
        </p:nvSpPr>
        <p:spPr>
          <a:xfrm>
            <a:off x="6462589" y="5965564"/>
            <a:ext cx="348463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37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Planned types of work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48400" y="6406550"/>
            <a:ext cx="413824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Reconstruction/overhaul of a property plant or building of a new one</a:t>
            </a:r>
            <a:endParaRPr lang="uk-UA" sz="1600" dirty="0">
              <a:solidFill>
                <a:srgbClr val="000000"/>
              </a:solidFill>
              <a:latin typeface="Bitter 3"/>
            </a:endParaRPr>
          </a:p>
        </p:txBody>
      </p:sp>
      <p:sp>
        <p:nvSpPr>
          <p:cNvPr id="54" name="Freeform 8"/>
          <p:cNvSpPr/>
          <p:nvPr/>
        </p:nvSpPr>
        <p:spPr>
          <a:xfrm>
            <a:off x="5782214" y="5896215"/>
            <a:ext cx="412621" cy="405119"/>
          </a:xfrm>
          <a:custGeom>
            <a:avLst/>
            <a:gdLst/>
            <a:ahLst/>
            <a:cxnLst/>
            <a:rect l="l" t="t" r="r" b="b"/>
            <a:pathLst>
              <a:path w="412621" h="405119">
                <a:moveTo>
                  <a:pt x="0" y="0"/>
                </a:moveTo>
                <a:lnTo>
                  <a:pt x="412621" y="0"/>
                </a:lnTo>
                <a:lnTo>
                  <a:pt x="412621" y="405119"/>
                </a:lnTo>
                <a:lnTo>
                  <a:pt x="0" y="405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pic>
        <p:nvPicPr>
          <p:cNvPr id="1026" name="Picture 2" descr="C:\Users\2\Desktop\АРР-доки-нью\4-громады\Шабо\тизеры-Шабо-2\готові\Майновий комплекс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43118" y="4582578"/>
            <a:ext cx="6583277" cy="45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6E26501-ACCA-47C8-868C-17F68783F3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38442" y="160426"/>
            <a:ext cx="1596704" cy="17888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4400" y="266700"/>
            <a:ext cx="5088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Shabo rural territorial community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7496712" y="279830"/>
            <a:ext cx="8279538" cy="11734801"/>
          </a:xfrm>
          <a:custGeom>
            <a:avLst/>
            <a:gdLst/>
            <a:ahLst/>
            <a:cxnLst/>
            <a:rect l="l" t="t" r="r" b="b"/>
            <a:pathLst>
              <a:path w="8598816" h="5732544">
                <a:moveTo>
                  <a:pt x="0" y="0"/>
                </a:moveTo>
                <a:lnTo>
                  <a:pt x="8598816" y="0"/>
                </a:lnTo>
                <a:lnTo>
                  <a:pt x="8598816" y="5732544"/>
                </a:lnTo>
                <a:lnTo>
                  <a:pt x="0" y="5732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6666" r="-16666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849455" y="4305590"/>
            <a:ext cx="489333" cy="319401"/>
          </a:xfrm>
          <a:custGeom>
            <a:avLst/>
            <a:gdLst/>
            <a:ahLst/>
            <a:cxnLst/>
            <a:rect l="l" t="t" r="r" b="b"/>
            <a:pathLst>
              <a:path w="489333" h="319401">
                <a:moveTo>
                  <a:pt x="0" y="0"/>
                </a:moveTo>
                <a:lnTo>
                  <a:pt x="489333" y="0"/>
                </a:lnTo>
                <a:lnTo>
                  <a:pt x="489333" y="319401"/>
                </a:lnTo>
                <a:lnTo>
                  <a:pt x="0" y="319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939555" y="613543"/>
            <a:ext cx="422845" cy="415157"/>
          </a:xfrm>
          <a:custGeom>
            <a:avLst/>
            <a:gdLst/>
            <a:ahLst/>
            <a:cxnLst/>
            <a:rect l="l" t="t" r="r" b="b"/>
            <a:pathLst>
              <a:path w="422845" h="415157">
                <a:moveTo>
                  <a:pt x="0" y="0"/>
                </a:moveTo>
                <a:lnTo>
                  <a:pt x="422844" y="0"/>
                </a:lnTo>
                <a:lnTo>
                  <a:pt x="422844" y="415157"/>
                </a:lnTo>
                <a:lnTo>
                  <a:pt x="0" y="4151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TextBox 15"/>
          <p:cNvSpPr txBox="1"/>
          <p:nvPr/>
        </p:nvSpPr>
        <p:spPr>
          <a:xfrm>
            <a:off x="6019800" y="2442418"/>
            <a:ext cx="96012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6"/>
              </a:lnSpc>
            </a:pPr>
            <a:r>
              <a:rPr lang="en-US" sz="2397" dirty="0">
                <a:solidFill>
                  <a:srgbClr val="184276"/>
                </a:solidFill>
                <a:latin typeface="Bitter 1"/>
              </a:rPr>
              <a:t>Buildings for industrial production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40417" y="4285771"/>
            <a:ext cx="3039686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Funding sources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40416" y="4884787"/>
            <a:ext cx="303158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International and state investments, community funding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40417" y="569733"/>
            <a:ext cx="239577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1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/>
              </a:rPr>
              <a:t>Project initiator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40418" y="1000946"/>
            <a:ext cx="303968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Shabo village council</a:t>
            </a:r>
            <a:endParaRPr lang="uk-UA" sz="1600" dirty="0">
              <a:solidFill>
                <a:srgbClr val="000000"/>
              </a:solidFill>
              <a:latin typeface="Bitter 3"/>
            </a:endParaRPr>
          </a:p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Population</a:t>
            </a:r>
            <a:r>
              <a:rPr lang="uk-UA" sz="1600" dirty="0">
                <a:solidFill>
                  <a:srgbClr val="000000"/>
                </a:solidFill>
                <a:latin typeface="Bitter 3"/>
              </a:rPr>
              <a:t>:  16 872 </a:t>
            </a:r>
            <a:r>
              <a:rPr lang="en-US" sz="1600" dirty="0">
                <a:solidFill>
                  <a:srgbClr val="000000"/>
                </a:solidFill>
                <a:latin typeface="Bitter 3"/>
              </a:rPr>
              <a:t>people</a:t>
            </a:r>
            <a:endParaRPr lang="uk-UA" sz="1600" dirty="0">
              <a:solidFill>
                <a:srgbClr val="000000"/>
              </a:solidFill>
              <a:latin typeface="Bitter 3"/>
            </a:endParaRPr>
          </a:p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Community area</a:t>
            </a:r>
            <a:r>
              <a:rPr lang="uk-UA" sz="1600" dirty="0">
                <a:solidFill>
                  <a:srgbClr val="000000"/>
                </a:solidFill>
                <a:latin typeface="Bitter 3"/>
              </a:rPr>
              <a:t>: 631</a:t>
            </a:r>
            <a:r>
              <a:rPr lang="en-US" sz="1600" dirty="0">
                <a:solidFill>
                  <a:srgbClr val="000000"/>
                </a:solidFill>
                <a:latin typeface="Bitter 3"/>
              </a:rPr>
              <a:t> sq.km</a:t>
            </a:r>
          </a:p>
        </p:txBody>
      </p:sp>
      <p:sp>
        <p:nvSpPr>
          <p:cNvPr id="36" name="Freeform 21"/>
          <p:cNvSpPr/>
          <p:nvPr/>
        </p:nvSpPr>
        <p:spPr>
          <a:xfrm>
            <a:off x="859750" y="2263119"/>
            <a:ext cx="419244" cy="289581"/>
          </a:xfrm>
          <a:custGeom>
            <a:avLst/>
            <a:gdLst/>
            <a:ahLst/>
            <a:cxnLst/>
            <a:rect l="l" t="t" r="r" b="b"/>
            <a:pathLst>
              <a:path w="892736" h="772217">
                <a:moveTo>
                  <a:pt x="0" y="0"/>
                </a:moveTo>
                <a:lnTo>
                  <a:pt x="892736" y="0"/>
                </a:lnTo>
                <a:lnTo>
                  <a:pt x="892736" y="772217"/>
                </a:lnTo>
                <a:lnTo>
                  <a:pt x="0" y="772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7" name="TextBox 23"/>
          <p:cNvSpPr txBox="1"/>
          <p:nvPr/>
        </p:nvSpPr>
        <p:spPr>
          <a:xfrm>
            <a:off x="1540415" y="2171700"/>
            <a:ext cx="303158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 charset="0"/>
                <a:cs typeface="Bitter 2" charset="0"/>
              </a:rPr>
              <a:t>Project advantages</a:t>
            </a:r>
          </a:p>
        </p:txBody>
      </p:sp>
      <p:sp>
        <p:nvSpPr>
          <p:cNvPr id="38" name="TextBox 27"/>
          <p:cNvSpPr txBox="1"/>
          <p:nvPr/>
        </p:nvSpPr>
        <p:spPr>
          <a:xfrm>
            <a:off x="1540416" y="2628900"/>
            <a:ext cx="3031584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Support of the village council in the implementation of the project</a:t>
            </a:r>
            <a:endParaRPr lang="uk-UA" sz="1600" dirty="0">
              <a:solidFill>
                <a:srgbClr val="000000"/>
              </a:solidFill>
              <a:latin typeface="Bitter 3"/>
            </a:endParaRPr>
          </a:p>
          <a:p>
            <a:pPr marL="0" lvl="0" indent="0">
              <a:lnSpc>
                <a:spcPts val="1889"/>
              </a:lnSpc>
              <a:spcBef>
                <a:spcPct val="0"/>
              </a:spcBef>
            </a:pPr>
            <a:endParaRPr lang="uk-UA" sz="1600" dirty="0">
              <a:solidFill>
                <a:srgbClr val="000000"/>
              </a:solidFill>
              <a:latin typeface="Bitter 3"/>
            </a:endParaRPr>
          </a:p>
          <a:p>
            <a:pPr marL="0" lvl="0" indent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Privileges for investor</a:t>
            </a:r>
            <a:r>
              <a:rPr lang="uk-UA" sz="1600" dirty="0">
                <a:solidFill>
                  <a:srgbClr val="000000"/>
                </a:solidFill>
                <a:latin typeface="Bitter 3"/>
              </a:rPr>
              <a:t>:</a:t>
            </a:r>
            <a:r>
              <a:rPr lang="en-US" sz="1600" dirty="0">
                <a:solidFill>
                  <a:srgbClr val="000000"/>
                </a:solidFill>
                <a:latin typeface="Bitter 3"/>
              </a:rPr>
              <a:t> benefits for plot renting</a:t>
            </a:r>
          </a:p>
        </p:txBody>
      </p:sp>
      <p:sp>
        <p:nvSpPr>
          <p:cNvPr id="39" name="Freeform 18"/>
          <p:cNvSpPr/>
          <p:nvPr/>
        </p:nvSpPr>
        <p:spPr>
          <a:xfrm>
            <a:off x="830926" y="5935569"/>
            <a:ext cx="448068" cy="384463"/>
          </a:xfrm>
          <a:custGeom>
            <a:avLst/>
            <a:gdLst/>
            <a:ahLst/>
            <a:cxnLst/>
            <a:rect l="l" t="t" r="r" b="b"/>
            <a:pathLst>
              <a:path w="842195" h="743237">
                <a:moveTo>
                  <a:pt x="0" y="0"/>
                </a:moveTo>
                <a:lnTo>
                  <a:pt x="842195" y="0"/>
                </a:lnTo>
                <a:lnTo>
                  <a:pt x="842195" y="743237"/>
                </a:lnTo>
                <a:lnTo>
                  <a:pt x="0" y="743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1" name="TextBox 27"/>
          <p:cNvSpPr txBox="1"/>
          <p:nvPr/>
        </p:nvSpPr>
        <p:spPr>
          <a:xfrm>
            <a:off x="1540415" y="6542991"/>
            <a:ext cx="3183985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Attraction of investments</a:t>
            </a:r>
            <a:endParaRPr lang="ru-RU" sz="1600" dirty="0">
              <a:solidFill>
                <a:srgbClr val="000000"/>
              </a:solidFill>
              <a:latin typeface="Bitter 3"/>
            </a:endParaRPr>
          </a:p>
          <a:p>
            <a:pPr lvl="0"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Creating of new working places</a:t>
            </a:r>
            <a:endParaRPr lang="uk-UA" sz="1600" dirty="0">
              <a:solidFill>
                <a:srgbClr val="000000"/>
              </a:solidFill>
              <a:latin typeface="Bitter 3"/>
            </a:endParaRPr>
          </a:p>
          <a:p>
            <a:pPr>
              <a:lnSpc>
                <a:spcPts val="188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Bitter 3"/>
              </a:rPr>
              <a:t>Increasing the competitiveness of the community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1278994" y="5839776"/>
            <a:ext cx="432875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Bitter 2" charset="0"/>
                <a:cs typeface="Bitter 2" charset="0"/>
              </a:rPr>
              <a:t>Social and economic effect</a:t>
            </a:r>
          </a:p>
        </p:txBody>
      </p:sp>
      <p:pic>
        <p:nvPicPr>
          <p:cNvPr id="1026" name="Picture 2" descr="C:\Users\2\Desktop\АРР-доки-нью\4-громады\Шабо\тизеры-Шабо-2\5,1га-пром виробн\photo_2023-08-31_10-45-4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933700"/>
            <a:ext cx="6598353" cy="37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\Desktop\АРР-доки-нью\4-громады\Шабо\тизеры-Шабо-2\5,1га-пром виробн\photo_2023-08-31_10-45-4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03130"/>
            <a:ext cx="7302500" cy="39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6E26501-ACCA-47C8-868C-17F68783F3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9079" y="67291"/>
            <a:ext cx="1596704" cy="17888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97262" y="736312"/>
            <a:ext cx="6234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Shabo rural territorial community</a:t>
            </a:r>
          </a:p>
        </p:txBody>
      </p:sp>
    </p:spTree>
    <p:extLst>
      <p:ext uri="{BB962C8B-B14F-4D97-AF65-F5344CB8AC3E}">
        <p14:creationId xmlns:p14="http://schemas.microsoft.com/office/powerpoint/2010/main" val="145802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212</Words>
  <Application>Microsoft Office PowerPoint</Application>
  <PresentationFormat>Произвольный</PresentationFormat>
  <Paragraphs>49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Bitter 1</vt:lpstr>
      <vt:lpstr>Arial</vt:lpstr>
      <vt:lpstr>Cambria</vt:lpstr>
      <vt:lpstr>Times New Roman</vt:lpstr>
      <vt:lpstr>Bitter 2</vt:lpstr>
      <vt:lpstr>Calibri</vt:lpstr>
      <vt:lpstr>Bitter 3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Зернопереробний комплекс Чорноморськ</dc:title>
  <dc:creator>Пользователь</dc:creator>
  <cp:lastModifiedBy>Елена Недотопа</cp:lastModifiedBy>
  <cp:revision>98</cp:revision>
  <cp:lastPrinted>2023-08-30T13:15:48Z</cp:lastPrinted>
  <dcterms:created xsi:type="dcterms:W3CDTF">2006-08-16T00:00:00Z</dcterms:created>
  <dcterms:modified xsi:type="dcterms:W3CDTF">2023-09-15T10:19:01Z</dcterms:modified>
  <dc:identifier>DAFm_7NjsI0</dc:identifier>
</cp:coreProperties>
</file>