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797675" cy="9926638"/>
  <p:embeddedFontLst>
    <p:embeddedFont>
      <p:font typeface="Bitter 1" panose="020B0604020202020204" charset="-52"/>
      <p:regular r:id="rId4"/>
      <p:bold r:id="rId5"/>
    </p:embeddedFont>
    <p:embeddedFont>
      <p:font typeface="Bitter 2" panose="020B0604020202020204" charset="-52"/>
      <p:regular r:id="rId6"/>
      <p:bold r:id="rId7"/>
    </p:embeddedFont>
    <p:embeddedFont>
      <p:font typeface="Bitter 3"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Cambria" panose="02040503050406030204"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248" autoAdjust="0"/>
  </p:normalViewPr>
  <p:slideViewPr>
    <p:cSldViewPr>
      <p:cViewPr varScale="1">
        <p:scale>
          <a:sx n="40" d="100"/>
          <a:sy n="40" d="100"/>
        </p:scale>
        <p:origin x="72" y="10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6200000">
            <a:off x="10391593" y="2771591"/>
            <a:ext cx="8363776" cy="6667040"/>
          </a:xfrm>
          <a:custGeom>
            <a:avLst/>
            <a:gdLst/>
            <a:ahLst/>
            <a:cxnLst/>
            <a:rect l="l" t="t" r="r" b="b"/>
            <a:pathLst>
              <a:path w="8598816" h="5732544">
                <a:moveTo>
                  <a:pt x="0" y="0"/>
                </a:moveTo>
                <a:lnTo>
                  <a:pt x="8598816" y="0"/>
                </a:lnTo>
                <a:lnTo>
                  <a:pt x="8598816" y="5732544"/>
                </a:lnTo>
                <a:lnTo>
                  <a:pt x="0" y="5732544"/>
                </a:lnTo>
                <a:lnTo>
                  <a:pt x="0" y="0"/>
                </a:lnTo>
                <a:close/>
              </a:path>
            </a:pathLst>
          </a:custGeom>
          <a:blipFill>
            <a:blip r:embed="rId2">
              <a:extLst>
                <a:ext uri="{96DAC541-7B7A-43D3-8B79-37D633B846F1}">
                  <asvg:svgBlip xmlns:asvg="http://schemas.microsoft.com/office/drawing/2016/SVG/main" r:embed="rId3"/>
                </a:ext>
              </a:extLst>
            </a:blip>
            <a:stretch>
              <a:fillRect l="-16666" r="-16666"/>
            </a:stretch>
          </a:blipFill>
        </p:spPr>
        <p:txBody>
          <a:bodyPr/>
          <a:lstStyle/>
          <a:p>
            <a:endParaRPr lang="uk-UA"/>
          </a:p>
        </p:txBody>
      </p:sp>
      <p:sp>
        <p:nvSpPr>
          <p:cNvPr id="5" name="Freeform 5"/>
          <p:cNvSpPr/>
          <p:nvPr/>
        </p:nvSpPr>
        <p:spPr>
          <a:xfrm>
            <a:off x="838200" y="719054"/>
            <a:ext cx="324010" cy="462046"/>
          </a:xfrm>
          <a:custGeom>
            <a:avLst/>
            <a:gdLst/>
            <a:ahLst/>
            <a:cxnLst/>
            <a:rect l="l" t="t" r="r" b="b"/>
            <a:pathLst>
              <a:path w="324010" h="462046">
                <a:moveTo>
                  <a:pt x="0" y="0"/>
                </a:moveTo>
                <a:lnTo>
                  <a:pt x="324010" y="0"/>
                </a:lnTo>
                <a:lnTo>
                  <a:pt x="324010" y="462046"/>
                </a:lnTo>
                <a:lnTo>
                  <a:pt x="0" y="462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8" name="Freeform 8"/>
          <p:cNvSpPr/>
          <p:nvPr/>
        </p:nvSpPr>
        <p:spPr>
          <a:xfrm>
            <a:off x="811202" y="3717582"/>
            <a:ext cx="412621" cy="411100"/>
          </a:xfrm>
          <a:custGeom>
            <a:avLst/>
            <a:gdLst/>
            <a:ahLst/>
            <a:cxnLst/>
            <a:rect l="l" t="t" r="r" b="b"/>
            <a:pathLst>
              <a:path w="412621" h="405119">
                <a:moveTo>
                  <a:pt x="0" y="0"/>
                </a:moveTo>
                <a:lnTo>
                  <a:pt x="412621" y="0"/>
                </a:lnTo>
                <a:lnTo>
                  <a:pt x="412621" y="405119"/>
                </a:lnTo>
                <a:lnTo>
                  <a:pt x="0" y="4051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9" name="Freeform 9"/>
          <p:cNvSpPr/>
          <p:nvPr/>
        </p:nvSpPr>
        <p:spPr>
          <a:xfrm>
            <a:off x="5717128" y="4408900"/>
            <a:ext cx="489333" cy="319401"/>
          </a:xfrm>
          <a:custGeom>
            <a:avLst/>
            <a:gdLst/>
            <a:ahLst/>
            <a:cxnLst/>
            <a:rect l="l" t="t" r="r" b="b"/>
            <a:pathLst>
              <a:path w="489333" h="319401">
                <a:moveTo>
                  <a:pt x="0" y="0"/>
                </a:moveTo>
                <a:lnTo>
                  <a:pt x="489333" y="0"/>
                </a:lnTo>
                <a:lnTo>
                  <a:pt x="489333" y="319401"/>
                </a:lnTo>
                <a:lnTo>
                  <a:pt x="0" y="3194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10" name="Freeform 10"/>
          <p:cNvSpPr/>
          <p:nvPr/>
        </p:nvSpPr>
        <p:spPr>
          <a:xfrm>
            <a:off x="5750373" y="804043"/>
            <a:ext cx="422845" cy="415157"/>
          </a:xfrm>
          <a:custGeom>
            <a:avLst/>
            <a:gdLst/>
            <a:ahLst/>
            <a:cxnLst/>
            <a:rect l="l" t="t" r="r" b="b"/>
            <a:pathLst>
              <a:path w="422845" h="415157">
                <a:moveTo>
                  <a:pt x="0" y="0"/>
                </a:moveTo>
                <a:lnTo>
                  <a:pt x="422844" y="0"/>
                </a:lnTo>
                <a:lnTo>
                  <a:pt x="422844" y="415157"/>
                </a:lnTo>
                <a:lnTo>
                  <a:pt x="0" y="4151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11" name="Freeform 11"/>
          <p:cNvSpPr/>
          <p:nvPr/>
        </p:nvSpPr>
        <p:spPr>
          <a:xfrm>
            <a:off x="5647286" y="2377753"/>
            <a:ext cx="525932" cy="313587"/>
          </a:xfrm>
          <a:custGeom>
            <a:avLst/>
            <a:gdLst/>
            <a:ahLst/>
            <a:cxnLst/>
            <a:rect l="l" t="t" r="r" b="b"/>
            <a:pathLst>
              <a:path w="525932" h="313587">
                <a:moveTo>
                  <a:pt x="0" y="0"/>
                </a:moveTo>
                <a:lnTo>
                  <a:pt x="525931" y="0"/>
                </a:lnTo>
                <a:lnTo>
                  <a:pt x="525931" y="313587"/>
                </a:lnTo>
                <a:lnTo>
                  <a:pt x="0" y="3135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dirty="0"/>
          </a:p>
        </p:txBody>
      </p:sp>
      <p:sp>
        <p:nvSpPr>
          <p:cNvPr id="12" name="Freeform 12"/>
          <p:cNvSpPr/>
          <p:nvPr/>
        </p:nvSpPr>
        <p:spPr>
          <a:xfrm>
            <a:off x="775399" y="6128540"/>
            <a:ext cx="421771" cy="412809"/>
          </a:xfrm>
          <a:custGeom>
            <a:avLst/>
            <a:gdLst/>
            <a:ahLst/>
            <a:cxnLst/>
            <a:rect l="l" t="t" r="r" b="b"/>
            <a:pathLst>
              <a:path w="421771" h="412809">
                <a:moveTo>
                  <a:pt x="0" y="0"/>
                </a:moveTo>
                <a:lnTo>
                  <a:pt x="421771" y="0"/>
                </a:lnTo>
                <a:lnTo>
                  <a:pt x="421771" y="412809"/>
                </a:lnTo>
                <a:lnTo>
                  <a:pt x="0" y="4128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13" name="Freeform 13"/>
          <p:cNvSpPr/>
          <p:nvPr/>
        </p:nvSpPr>
        <p:spPr>
          <a:xfrm>
            <a:off x="769133" y="5093310"/>
            <a:ext cx="525932" cy="179460"/>
          </a:xfrm>
          <a:custGeom>
            <a:avLst/>
            <a:gdLst/>
            <a:ahLst/>
            <a:cxnLst/>
            <a:rect l="l" t="t" r="r" b="b"/>
            <a:pathLst>
              <a:path w="525932" h="257049">
                <a:moveTo>
                  <a:pt x="0" y="0"/>
                </a:moveTo>
                <a:lnTo>
                  <a:pt x="525932" y="0"/>
                </a:lnTo>
                <a:lnTo>
                  <a:pt x="525932" y="257049"/>
                </a:lnTo>
                <a:lnTo>
                  <a:pt x="0" y="2570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uk-UA"/>
          </a:p>
        </p:txBody>
      </p:sp>
      <p:sp>
        <p:nvSpPr>
          <p:cNvPr id="15" name="TextBox 15"/>
          <p:cNvSpPr txBox="1"/>
          <p:nvPr/>
        </p:nvSpPr>
        <p:spPr>
          <a:xfrm>
            <a:off x="11485595" y="2324099"/>
            <a:ext cx="4998328" cy="872034"/>
          </a:xfrm>
          <a:prstGeom prst="rect">
            <a:avLst/>
          </a:prstGeom>
        </p:spPr>
        <p:txBody>
          <a:bodyPr wrap="square" lIns="0" tIns="0" rIns="0" bIns="0" rtlCol="0" anchor="t">
            <a:spAutoFit/>
          </a:bodyPr>
          <a:lstStyle/>
          <a:p>
            <a:pPr>
              <a:lnSpc>
                <a:spcPts val="3356"/>
              </a:lnSpc>
            </a:pPr>
            <a:r>
              <a:rPr lang="en-US" sz="2397" dirty="0">
                <a:solidFill>
                  <a:srgbClr val="184276"/>
                </a:solidFill>
                <a:latin typeface="Bitter 1"/>
              </a:rPr>
              <a:t>Land plot for the construction of </a:t>
            </a:r>
            <a:r>
              <a:rPr lang="uk-UA" sz="2397" dirty="0">
                <a:solidFill>
                  <a:srgbClr val="184276"/>
                </a:solidFill>
                <a:latin typeface="Bitter 1"/>
              </a:rPr>
              <a:t> </a:t>
            </a:r>
            <a:r>
              <a:rPr lang="en-US" sz="2397" dirty="0">
                <a:solidFill>
                  <a:srgbClr val="184276"/>
                </a:solidFill>
                <a:latin typeface="Bitter 1"/>
              </a:rPr>
              <a:t>the industrial park</a:t>
            </a:r>
          </a:p>
        </p:txBody>
      </p:sp>
      <p:sp>
        <p:nvSpPr>
          <p:cNvPr id="16" name="TextBox 16"/>
          <p:cNvSpPr txBox="1"/>
          <p:nvPr/>
        </p:nvSpPr>
        <p:spPr>
          <a:xfrm>
            <a:off x="1512735" y="2131916"/>
            <a:ext cx="3204191" cy="394980"/>
          </a:xfrm>
          <a:prstGeom prst="rect">
            <a:avLst/>
          </a:prstGeom>
        </p:spPr>
        <p:txBody>
          <a:bodyPr wrap="square" lIns="0" tIns="0" rIns="0" bIns="0" rtlCol="0" anchor="t">
            <a:spAutoFit/>
          </a:bodyPr>
          <a:lstStyle/>
          <a:p>
            <a:pPr lvl="0">
              <a:lnSpc>
                <a:spcPts val="3359"/>
              </a:lnSpc>
              <a:spcBef>
                <a:spcPct val="0"/>
              </a:spcBef>
            </a:pPr>
            <a:r>
              <a:rPr lang="en-US" sz="2000" dirty="0">
                <a:solidFill>
                  <a:srgbClr val="000000"/>
                </a:solidFill>
                <a:latin typeface="Bitter 2" charset="0"/>
                <a:cs typeface="Bitter 2" charset="0"/>
              </a:rPr>
              <a:t>Project advantages</a:t>
            </a:r>
          </a:p>
        </p:txBody>
      </p:sp>
      <p:sp>
        <p:nvSpPr>
          <p:cNvPr id="17" name="TextBox 17"/>
          <p:cNvSpPr txBox="1"/>
          <p:nvPr/>
        </p:nvSpPr>
        <p:spPr>
          <a:xfrm>
            <a:off x="1512735" y="2492474"/>
            <a:ext cx="3197011" cy="974626"/>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Support of the village council in the implementation of the project</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Privileges for investor</a:t>
            </a:r>
            <a:r>
              <a:rPr lang="uk-UA" sz="1600" dirty="0">
                <a:solidFill>
                  <a:srgbClr val="000000"/>
                </a:solidFill>
                <a:latin typeface="Bitter 3"/>
              </a:rPr>
              <a:t>:</a:t>
            </a:r>
            <a:r>
              <a:rPr lang="en-US" sz="1600" dirty="0">
                <a:solidFill>
                  <a:srgbClr val="000000"/>
                </a:solidFill>
                <a:latin typeface="Bitter 3"/>
              </a:rPr>
              <a:t> benefits for plot renting</a:t>
            </a:r>
            <a:endParaRPr lang="ru-RU" sz="1600" dirty="0">
              <a:solidFill>
                <a:srgbClr val="000000"/>
              </a:solidFill>
              <a:latin typeface="Bitter 3"/>
            </a:endParaRPr>
          </a:p>
        </p:txBody>
      </p:sp>
      <p:sp>
        <p:nvSpPr>
          <p:cNvPr id="18" name="TextBox 18"/>
          <p:cNvSpPr txBox="1"/>
          <p:nvPr/>
        </p:nvSpPr>
        <p:spPr>
          <a:xfrm>
            <a:off x="1482245" y="1044674"/>
            <a:ext cx="3089755" cy="974626"/>
          </a:xfrm>
          <a:prstGeom prst="rect">
            <a:avLst/>
          </a:prstGeom>
        </p:spPr>
        <p:txBody>
          <a:bodyPr wrap="square" lIns="0" tIns="0" rIns="0" bIns="0" rtlCol="0" anchor="t">
            <a:spAutoFit/>
          </a:bodyPr>
          <a:lstStyle/>
          <a:p>
            <a:pPr lvl="0">
              <a:lnSpc>
                <a:spcPts val="1896"/>
              </a:lnSpc>
              <a:spcBef>
                <a:spcPct val="0"/>
              </a:spcBef>
            </a:pPr>
            <a:r>
              <a:rPr lang="en-US" sz="1600" dirty="0">
                <a:solidFill>
                  <a:srgbClr val="000000"/>
                </a:solidFill>
                <a:latin typeface="Bitter 3"/>
              </a:rPr>
              <a:t>Odesa district, Shabo rural territorial community</a:t>
            </a:r>
          </a:p>
          <a:p>
            <a:pPr lvl="0">
              <a:lnSpc>
                <a:spcPts val="1896"/>
              </a:lnSpc>
              <a:spcBef>
                <a:spcPct val="0"/>
              </a:spcBef>
            </a:pPr>
            <a:r>
              <a:rPr lang="en-US" sz="1600" dirty="0" err="1">
                <a:solidFill>
                  <a:srgbClr val="000000"/>
                </a:solidFill>
                <a:latin typeface="Bitter 3"/>
              </a:rPr>
              <a:t>Salgany</a:t>
            </a:r>
            <a:r>
              <a:rPr lang="en-US" sz="1600" dirty="0">
                <a:solidFill>
                  <a:srgbClr val="000000"/>
                </a:solidFill>
                <a:latin typeface="Bitter 3"/>
              </a:rPr>
              <a:t> village</a:t>
            </a:r>
          </a:p>
          <a:p>
            <a:pPr lvl="0">
              <a:lnSpc>
                <a:spcPts val="1896"/>
              </a:lnSpc>
              <a:spcBef>
                <a:spcPct val="0"/>
              </a:spcBef>
            </a:pPr>
            <a:r>
              <a:rPr lang="en-US" sz="1600" dirty="0">
                <a:solidFill>
                  <a:srgbClr val="000000"/>
                </a:solidFill>
                <a:latin typeface="Bitter 3"/>
              </a:rPr>
              <a:t>In borders of settlement</a:t>
            </a:r>
          </a:p>
        </p:txBody>
      </p:sp>
      <p:sp>
        <p:nvSpPr>
          <p:cNvPr id="19" name="TextBox 19"/>
          <p:cNvSpPr txBox="1"/>
          <p:nvPr/>
        </p:nvSpPr>
        <p:spPr>
          <a:xfrm>
            <a:off x="769133" y="670458"/>
            <a:ext cx="2541121" cy="615553"/>
          </a:xfrm>
          <a:prstGeom prst="rect">
            <a:avLst/>
          </a:prstGeom>
        </p:spPr>
        <p:txBody>
          <a:bodyPr wrap="square" lIns="0" tIns="0" rIns="0" bIns="0" rtlCol="0" anchor="t">
            <a:spAutoFit/>
          </a:bodyPr>
          <a:lstStyle/>
          <a:p>
            <a:pPr algn="ctr">
              <a:lnSpc>
                <a:spcPts val="2370"/>
              </a:lnSpc>
              <a:spcBef>
                <a:spcPct val="0"/>
              </a:spcBef>
            </a:pPr>
            <a:r>
              <a:rPr lang="en-US" sz="2000" dirty="0">
                <a:solidFill>
                  <a:srgbClr val="000000"/>
                </a:solidFill>
                <a:latin typeface="Bitter 2"/>
              </a:rPr>
              <a:t>Location</a:t>
            </a:r>
          </a:p>
          <a:p>
            <a:pPr marL="0" lvl="0" indent="0" algn="ctr">
              <a:lnSpc>
                <a:spcPts val="2370"/>
              </a:lnSpc>
              <a:spcBef>
                <a:spcPct val="0"/>
              </a:spcBef>
            </a:pPr>
            <a:endParaRPr lang="en-US" sz="2400" dirty="0">
              <a:solidFill>
                <a:srgbClr val="000000"/>
              </a:solidFill>
              <a:latin typeface="Bitter 2"/>
            </a:endParaRPr>
          </a:p>
        </p:txBody>
      </p:sp>
      <p:sp>
        <p:nvSpPr>
          <p:cNvPr id="20" name="TextBox 20"/>
          <p:cNvSpPr txBox="1"/>
          <p:nvPr/>
        </p:nvSpPr>
        <p:spPr>
          <a:xfrm>
            <a:off x="1468426" y="8097837"/>
            <a:ext cx="4527093" cy="307777"/>
          </a:xfrm>
          <a:prstGeom prst="rect">
            <a:avLst/>
          </a:prstGeom>
        </p:spPr>
        <p:txBody>
          <a:bodyPr wrap="square" lIns="0" tIns="0" rIns="0" bIns="0" rtlCol="0" anchor="t">
            <a:spAutoFit/>
          </a:bodyPr>
          <a:lstStyle/>
          <a:p>
            <a:pPr lvl="0">
              <a:lnSpc>
                <a:spcPts val="2370"/>
              </a:lnSpc>
              <a:spcBef>
                <a:spcPct val="0"/>
              </a:spcBef>
            </a:pPr>
            <a:r>
              <a:rPr lang="en-US" sz="2000" dirty="0">
                <a:solidFill>
                  <a:srgbClr val="000000"/>
                </a:solidFill>
                <a:latin typeface="Bitter 2"/>
              </a:rPr>
              <a:t>Technical infrastructure </a:t>
            </a:r>
          </a:p>
        </p:txBody>
      </p:sp>
      <p:sp>
        <p:nvSpPr>
          <p:cNvPr id="21" name="TextBox 21"/>
          <p:cNvSpPr txBox="1"/>
          <p:nvPr/>
        </p:nvSpPr>
        <p:spPr>
          <a:xfrm>
            <a:off x="1476206" y="8476719"/>
            <a:ext cx="4526643" cy="1218282"/>
          </a:xfrm>
          <a:prstGeom prst="rect">
            <a:avLst/>
          </a:prstGeom>
        </p:spPr>
        <p:txBody>
          <a:bodyPr wrap="square" lIns="0" tIns="0" rIns="0" bIns="0" rtlCol="0" anchor="t">
            <a:spAutoFit/>
          </a:bodyPr>
          <a:lstStyle/>
          <a:p>
            <a:pPr>
              <a:lnSpc>
                <a:spcPts val="1896"/>
              </a:lnSpc>
            </a:pPr>
            <a:r>
              <a:rPr lang="en-US" sz="1600" dirty="0">
                <a:solidFill>
                  <a:srgbClr val="000000"/>
                </a:solidFill>
                <a:latin typeface="Bitter 3" charset="0"/>
                <a:cs typeface="Bitter 3" charset="0"/>
              </a:rPr>
              <a:t>To the gas pipeline</a:t>
            </a:r>
            <a:r>
              <a:rPr lang="uk-UA" sz="1600" dirty="0">
                <a:solidFill>
                  <a:srgbClr val="000000"/>
                </a:solidFill>
                <a:latin typeface="Bitter 3" charset="0"/>
                <a:cs typeface="Bitter 3" charset="0"/>
              </a:rPr>
              <a:t> – 0,2 </a:t>
            </a:r>
            <a:r>
              <a:rPr lang="en-US" sz="1600" dirty="0">
                <a:solidFill>
                  <a:srgbClr val="000000"/>
                </a:solidFill>
                <a:latin typeface="Bitter 3"/>
              </a:rPr>
              <a:t>km</a:t>
            </a:r>
            <a:endParaRPr lang="uk-UA" sz="1600" dirty="0">
              <a:solidFill>
                <a:srgbClr val="000000"/>
              </a:solidFill>
              <a:latin typeface="Bitter 3"/>
            </a:endParaRPr>
          </a:p>
          <a:p>
            <a:pPr>
              <a:lnSpc>
                <a:spcPts val="1896"/>
              </a:lnSpc>
            </a:pPr>
            <a:r>
              <a:rPr lang="en-US" sz="1600" dirty="0">
                <a:solidFill>
                  <a:srgbClr val="000000"/>
                </a:solidFill>
                <a:latin typeface="Bitter 3" charset="0"/>
                <a:cs typeface="Bitter 3" charset="0"/>
              </a:rPr>
              <a:t>To the power line (voltage 10 kW)</a:t>
            </a:r>
            <a:r>
              <a:rPr lang="uk-UA" sz="1600" dirty="0">
                <a:solidFill>
                  <a:srgbClr val="000000"/>
                </a:solidFill>
                <a:latin typeface="Bitter 3" charset="0"/>
                <a:cs typeface="Bitter 3" charset="0"/>
              </a:rPr>
              <a:t> </a:t>
            </a:r>
            <a:r>
              <a:rPr lang="uk-UA" sz="1600" dirty="0">
                <a:solidFill>
                  <a:srgbClr val="000000"/>
                </a:solidFill>
                <a:latin typeface="Bitter 3"/>
              </a:rPr>
              <a:t>– 0,1 </a:t>
            </a:r>
            <a:r>
              <a:rPr lang="en-US" sz="1600" dirty="0">
                <a:solidFill>
                  <a:srgbClr val="000000"/>
                </a:solidFill>
                <a:latin typeface="Bitter 3"/>
              </a:rPr>
              <a:t>km</a:t>
            </a:r>
            <a:endParaRPr lang="uk-UA" sz="1600" dirty="0">
              <a:solidFill>
                <a:srgbClr val="000000"/>
              </a:solidFill>
              <a:latin typeface="Bitter 3"/>
            </a:endParaRPr>
          </a:p>
          <a:p>
            <a:pPr>
              <a:lnSpc>
                <a:spcPts val="1896"/>
              </a:lnSpc>
            </a:pPr>
            <a:r>
              <a:rPr lang="en-US" sz="1600" dirty="0">
                <a:solidFill>
                  <a:srgbClr val="000000"/>
                </a:solidFill>
                <a:latin typeface="Bitter 3"/>
              </a:rPr>
              <a:t>To the water supply – 0,1 km </a:t>
            </a:r>
          </a:p>
          <a:p>
            <a:pPr>
              <a:lnSpc>
                <a:spcPts val="1896"/>
              </a:lnSpc>
            </a:pPr>
            <a:r>
              <a:rPr lang="en-US" sz="1600" dirty="0">
                <a:solidFill>
                  <a:srgbClr val="000000"/>
                </a:solidFill>
                <a:latin typeface="Bitter 3"/>
              </a:rPr>
              <a:t>To the point of drainage – 0,5 km </a:t>
            </a:r>
          </a:p>
          <a:p>
            <a:pPr>
              <a:lnSpc>
                <a:spcPts val="1896"/>
              </a:lnSpc>
            </a:pPr>
            <a:r>
              <a:rPr lang="en-US" sz="1600" dirty="0">
                <a:solidFill>
                  <a:srgbClr val="000000"/>
                </a:solidFill>
                <a:latin typeface="Bitter 3"/>
              </a:rPr>
              <a:t>To fiber optic networks – 0,1 km</a:t>
            </a:r>
            <a:endParaRPr lang="uk-UA" sz="1600" dirty="0">
              <a:solidFill>
                <a:srgbClr val="000000"/>
              </a:solidFill>
              <a:latin typeface="Bitter 3"/>
            </a:endParaRPr>
          </a:p>
        </p:txBody>
      </p:sp>
      <p:sp>
        <p:nvSpPr>
          <p:cNvPr id="24" name="TextBox 24"/>
          <p:cNvSpPr txBox="1"/>
          <p:nvPr/>
        </p:nvSpPr>
        <p:spPr>
          <a:xfrm>
            <a:off x="1304571" y="3562518"/>
            <a:ext cx="1514830" cy="620170"/>
          </a:xfrm>
          <a:prstGeom prst="rect">
            <a:avLst/>
          </a:prstGeom>
        </p:spPr>
        <p:txBody>
          <a:bodyPr wrap="square" lIns="0" tIns="0" rIns="0" bIns="0" rtlCol="0" anchor="t">
            <a:spAutoFit/>
          </a:bodyPr>
          <a:lstStyle/>
          <a:p>
            <a:pPr lvl="0" algn="ctr">
              <a:lnSpc>
                <a:spcPts val="2370"/>
              </a:lnSpc>
              <a:spcBef>
                <a:spcPct val="0"/>
              </a:spcBef>
            </a:pPr>
            <a:endParaRPr lang="ru-RU" sz="2000" dirty="0">
              <a:solidFill>
                <a:srgbClr val="000000"/>
              </a:solidFill>
              <a:latin typeface="Bitter 2"/>
            </a:endParaRPr>
          </a:p>
          <a:p>
            <a:pPr lvl="0" algn="ctr">
              <a:lnSpc>
                <a:spcPts val="2370"/>
              </a:lnSpc>
              <a:spcBef>
                <a:spcPct val="0"/>
              </a:spcBef>
            </a:pPr>
            <a:r>
              <a:rPr lang="en-US" sz="2000" dirty="0">
                <a:solidFill>
                  <a:srgbClr val="000000"/>
                </a:solidFill>
                <a:latin typeface="Bitter 2"/>
              </a:rPr>
              <a:t>Property </a:t>
            </a:r>
          </a:p>
        </p:txBody>
      </p:sp>
      <p:sp>
        <p:nvSpPr>
          <p:cNvPr id="25" name="TextBox 25"/>
          <p:cNvSpPr txBox="1"/>
          <p:nvPr/>
        </p:nvSpPr>
        <p:spPr>
          <a:xfrm>
            <a:off x="1512735" y="4230477"/>
            <a:ext cx="2415097" cy="974626"/>
          </a:xfrm>
          <a:prstGeom prst="rect">
            <a:avLst/>
          </a:prstGeom>
        </p:spPr>
        <p:txBody>
          <a:bodyPr wrap="square" lIns="0" tIns="0" rIns="0" bIns="0" rtlCol="0" anchor="t">
            <a:spAutoFit/>
          </a:bodyPr>
          <a:lstStyle/>
          <a:p>
            <a:pPr>
              <a:lnSpc>
                <a:spcPts val="1896"/>
              </a:lnSpc>
            </a:pPr>
            <a:r>
              <a:rPr lang="en-US" sz="1600" dirty="0">
                <a:solidFill>
                  <a:srgbClr val="000000"/>
                </a:solidFill>
                <a:latin typeface="Bitter 3"/>
              </a:rPr>
              <a:t>Municipal property</a:t>
            </a:r>
          </a:p>
          <a:p>
            <a:pPr>
              <a:lnSpc>
                <a:spcPts val="1896"/>
              </a:lnSpc>
            </a:pPr>
            <a:r>
              <a:rPr lang="en-US" sz="1600" dirty="0">
                <a:solidFill>
                  <a:srgbClr val="000000"/>
                </a:solidFill>
                <a:latin typeface="Bitter 3"/>
              </a:rPr>
              <a:t>Terms of transfer - rent</a:t>
            </a:r>
          </a:p>
          <a:p>
            <a:pPr>
              <a:lnSpc>
                <a:spcPts val="1896"/>
              </a:lnSpc>
            </a:pPr>
            <a:endParaRPr lang="en-US" sz="1354" dirty="0">
              <a:solidFill>
                <a:srgbClr val="000000"/>
              </a:solidFill>
              <a:latin typeface="Bitter 3"/>
            </a:endParaRPr>
          </a:p>
          <a:p>
            <a:pPr>
              <a:lnSpc>
                <a:spcPts val="1896"/>
              </a:lnSpc>
            </a:pPr>
            <a:r>
              <a:rPr lang="ru-RU" sz="1354" dirty="0">
                <a:solidFill>
                  <a:srgbClr val="000000"/>
                </a:solidFill>
                <a:latin typeface="Bitter 3"/>
              </a:rPr>
              <a:t> </a:t>
            </a:r>
            <a:endParaRPr lang="en-US" sz="1354" dirty="0">
              <a:solidFill>
                <a:srgbClr val="000000"/>
              </a:solidFill>
              <a:latin typeface="Bitter 3"/>
            </a:endParaRPr>
          </a:p>
        </p:txBody>
      </p:sp>
      <p:sp>
        <p:nvSpPr>
          <p:cNvPr id="26" name="TextBox 26"/>
          <p:cNvSpPr txBox="1"/>
          <p:nvPr/>
        </p:nvSpPr>
        <p:spPr>
          <a:xfrm>
            <a:off x="6358701" y="4408900"/>
            <a:ext cx="3476803" cy="615553"/>
          </a:xfrm>
          <a:prstGeom prst="rect">
            <a:avLst/>
          </a:prstGeom>
        </p:spPr>
        <p:txBody>
          <a:bodyPr wrap="square" lIns="0" tIns="0" rIns="0" bIns="0" rtlCol="0" anchor="t">
            <a:spAutoFit/>
          </a:bodyPr>
          <a:lstStyle/>
          <a:p>
            <a:pPr>
              <a:lnSpc>
                <a:spcPts val="2361"/>
              </a:lnSpc>
              <a:spcBef>
                <a:spcPct val="0"/>
              </a:spcBef>
            </a:pPr>
            <a:r>
              <a:rPr lang="en-US" sz="2000" dirty="0">
                <a:solidFill>
                  <a:srgbClr val="000000"/>
                </a:solidFill>
                <a:latin typeface="Bitter 2"/>
              </a:rPr>
              <a:t>Funding sources</a:t>
            </a:r>
          </a:p>
          <a:p>
            <a:pPr marL="0" lvl="0" indent="0">
              <a:lnSpc>
                <a:spcPts val="2361"/>
              </a:lnSpc>
              <a:spcBef>
                <a:spcPct val="0"/>
              </a:spcBef>
            </a:pPr>
            <a:endParaRPr lang="en-US" sz="2400" dirty="0">
              <a:solidFill>
                <a:srgbClr val="000000"/>
              </a:solidFill>
              <a:latin typeface="Bitter 2"/>
            </a:endParaRPr>
          </a:p>
        </p:txBody>
      </p:sp>
      <p:sp>
        <p:nvSpPr>
          <p:cNvPr id="27" name="TextBox 27"/>
          <p:cNvSpPr txBox="1"/>
          <p:nvPr/>
        </p:nvSpPr>
        <p:spPr>
          <a:xfrm>
            <a:off x="6378555" y="4698831"/>
            <a:ext cx="2486482" cy="730969"/>
          </a:xfrm>
          <a:prstGeom prst="rect">
            <a:avLst/>
          </a:prstGeom>
        </p:spPr>
        <p:txBody>
          <a:bodyPr lIns="0" tIns="0" rIns="0" bIns="0" rtlCol="0" anchor="t">
            <a:spAutoFit/>
          </a:bodyPr>
          <a:lstStyle/>
          <a:p>
            <a:pPr lvl="0">
              <a:lnSpc>
                <a:spcPts val="1889"/>
              </a:lnSpc>
              <a:spcBef>
                <a:spcPct val="0"/>
              </a:spcBef>
            </a:pPr>
            <a:r>
              <a:rPr lang="en-US" sz="1600" dirty="0">
                <a:solidFill>
                  <a:srgbClr val="000000"/>
                </a:solidFill>
                <a:latin typeface="Bitter 3"/>
              </a:rPr>
              <a:t>International and state investments, community funding</a:t>
            </a:r>
          </a:p>
        </p:txBody>
      </p:sp>
      <p:sp>
        <p:nvSpPr>
          <p:cNvPr id="28" name="TextBox 28"/>
          <p:cNvSpPr txBox="1"/>
          <p:nvPr/>
        </p:nvSpPr>
        <p:spPr>
          <a:xfrm>
            <a:off x="5647286" y="814629"/>
            <a:ext cx="3496714" cy="307777"/>
          </a:xfrm>
          <a:prstGeom prst="rect">
            <a:avLst/>
          </a:prstGeom>
        </p:spPr>
        <p:txBody>
          <a:bodyPr wrap="square" lIns="0" tIns="0" rIns="0" bIns="0" rtlCol="0" anchor="t">
            <a:spAutoFit/>
          </a:bodyPr>
          <a:lstStyle/>
          <a:p>
            <a:pPr lvl="0" algn="ctr">
              <a:lnSpc>
                <a:spcPts val="2361"/>
              </a:lnSpc>
              <a:spcBef>
                <a:spcPct val="0"/>
              </a:spcBef>
            </a:pPr>
            <a:r>
              <a:rPr lang="en-US" sz="2000" dirty="0">
                <a:solidFill>
                  <a:srgbClr val="000000"/>
                </a:solidFill>
                <a:latin typeface="Bitter 2"/>
              </a:rPr>
              <a:t>Project initiator</a:t>
            </a:r>
          </a:p>
        </p:txBody>
      </p:sp>
      <p:sp>
        <p:nvSpPr>
          <p:cNvPr id="29" name="TextBox 29"/>
          <p:cNvSpPr txBox="1"/>
          <p:nvPr/>
        </p:nvSpPr>
        <p:spPr>
          <a:xfrm>
            <a:off x="6404703" y="1258141"/>
            <a:ext cx="3380252" cy="730969"/>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Shabo village council</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Population</a:t>
            </a:r>
            <a:r>
              <a:rPr lang="uk-UA" sz="1600" dirty="0">
                <a:solidFill>
                  <a:srgbClr val="000000"/>
                </a:solidFill>
                <a:latin typeface="Bitter 3"/>
              </a:rPr>
              <a:t>:  16 872 </a:t>
            </a:r>
            <a:r>
              <a:rPr lang="en-US" sz="1600" dirty="0">
                <a:solidFill>
                  <a:srgbClr val="000000"/>
                </a:solidFill>
                <a:latin typeface="Bitter 3"/>
              </a:rPr>
              <a:t>people</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Community area</a:t>
            </a:r>
            <a:r>
              <a:rPr lang="uk-UA" sz="1600" dirty="0">
                <a:solidFill>
                  <a:srgbClr val="000000"/>
                </a:solidFill>
                <a:latin typeface="Bitter 3"/>
              </a:rPr>
              <a:t>: 631 </a:t>
            </a:r>
            <a:r>
              <a:rPr lang="en-US" sz="1600" dirty="0">
                <a:solidFill>
                  <a:srgbClr val="000000"/>
                </a:solidFill>
                <a:latin typeface="Bitter 3"/>
              </a:rPr>
              <a:t>sq.km</a:t>
            </a:r>
          </a:p>
        </p:txBody>
      </p:sp>
      <p:sp>
        <p:nvSpPr>
          <p:cNvPr id="30" name="TextBox 30"/>
          <p:cNvSpPr txBox="1"/>
          <p:nvPr/>
        </p:nvSpPr>
        <p:spPr>
          <a:xfrm>
            <a:off x="6404703" y="2359161"/>
            <a:ext cx="3503175" cy="311480"/>
          </a:xfrm>
          <a:prstGeom prst="rect">
            <a:avLst/>
          </a:prstGeom>
        </p:spPr>
        <p:txBody>
          <a:bodyPr wrap="square" lIns="0" tIns="0" rIns="0" bIns="0" rtlCol="0" anchor="t">
            <a:spAutoFit/>
          </a:bodyPr>
          <a:lstStyle/>
          <a:p>
            <a:pPr lvl="0">
              <a:lnSpc>
                <a:spcPts val="2361"/>
              </a:lnSpc>
              <a:spcBef>
                <a:spcPct val="0"/>
              </a:spcBef>
            </a:pPr>
            <a:r>
              <a:rPr lang="en-US" sz="2000" dirty="0">
                <a:solidFill>
                  <a:srgbClr val="000000"/>
                </a:solidFill>
                <a:latin typeface="Bitter 2"/>
              </a:rPr>
              <a:t>Transportation</a:t>
            </a:r>
          </a:p>
        </p:txBody>
      </p:sp>
      <p:sp>
        <p:nvSpPr>
          <p:cNvPr id="31" name="TextBox 31"/>
          <p:cNvSpPr txBox="1"/>
          <p:nvPr/>
        </p:nvSpPr>
        <p:spPr>
          <a:xfrm>
            <a:off x="6404703" y="2748661"/>
            <a:ext cx="4700939" cy="1461939"/>
          </a:xfrm>
          <a:prstGeom prst="rect">
            <a:avLst/>
          </a:prstGeom>
        </p:spPr>
        <p:txBody>
          <a:bodyPr wrap="square" lIns="0" tIns="0" rIns="0" bIns="0" rtlCol="0" anchor="t">
            <a:spAutoFit/>
          </a:bodyPr>
          <a:lstStyle/>
          <a:p>
            <a:pPr>
              <a:lnSpc>
                <a:spcPts val="1889"/>
              </a:lnSpc>
            </a:pPr>
            <a:r>
              <a:rPr lang="en-US" sz="1600" dirty="0">
                <a:solidFill>
                  <a:srgbClr val="000000"/>
                </a:solidFill>
                <a:latin typeface="Bitter 3"/>
              </a:rPr>
              <a:t>Up to the border of the residential zone </a:t>
            </a:r>
            <a:r>
              <a:rPr lang="ru-RU" sz="1600" dirty="0">
                <a:solidFill>
                  <a:srgbClr val="000000"/>
                </a:solidFill>
                <a:latin typeface="Bitter 3"/>
              </a:rPr>
              <a:t>– 0,3 </a:t>
            </a:r>
            <a:r>
              <a:rPr lang="en-US" sz="1600" dirty="0">
                <a:solidFill>
                  <a:srgbClr val="000000"/>
                </a:solidFill>
                <a:latin typeface="Bitter 3" charset="0"/>
                <a:cs typeface="Bitter 3" charset="0"/>
              </a:rPr>
              <a:t>km</a:t>
            </a:r>
            <a:endParaRPr lang="ru-RU" sz="1600" dirty="0">
              <a:solidFill>
                <a:srgbClr val="000000"/>
              </a:solidFill>
              <a:latin typeface="Bitter 3"/>
            </a:endParaRPr>
          </a:p>
          <a:p>
            <a:pPr>
              <a:lnSpc>
                <a:spcPts val="1889"/>
              </a:lnSpc>
            </a:pPr>
            <a:r>
              <a:rPr lang="en-US" sz="1600" dirty="0">
                <a:solidFill>
                  <a:srgbClr val="000000"/>
                </a:solidFill>
                <a:latin typeface="Bitter 3" charset="0"/>
                <a:cs typeface="Bitter 3" charset="0"/>
              </a:rPr>
              <a:t>To railway station Shabo</a:t>
            </a:r>
            <a:r>
              <a:rPr lang="uk-UA" sz="1600" dirty="0">
                <a:solidFill>
                  <a:srgbClr val="000000"/>
                </a:solidFill>
                <a:latin typeface="Bitter 3" charset="0"/>
                <a:cs typeface="Bitter 3" charset="0"/>
              </a:rPr>
              <a:t> </a:t>
            </a:r>
            <a:r>
              <a:rPr lang="en-US" sz="1600" dirty="0">
                <a:solidFill>
                  <a:srgbClr val="000000"/>
                </a:solidFill>
                <a:latin typeface="Bitter 3" charset="0"/>
                <a:cs typeface="Bitter 3" charset="0"/>
              </a:rPr>
              <a:t>- </a:t>
            </a:r>
            <a:r>
              <a:rPr lang="ru-RU" sz="1600" dirty="0">
                <a:solidFill>
                  <a:srgbClr val="000000"/>
                </a:solidFill>
                <a:latin typeface="Bitter 3" charset="0"/>
                <a:cs typeface="Bitter 3" charset="0"/>
              </a:rPr>
              <a:t>2 </a:t>
            </a:r>
            <a:r>
              <a:rPr lang="en-US" sz="1600" dirty="0">
                <a:solidFill>
                  <a:srgbClr val="000000"/>
                </a:solidFill>
                <a:latin typeface="Bitter 3" charset="0"/>
                <a:cs typeface="Bitter 3" charset="0"/>
              </a:rPr>
              <a:t>km</a:t>
            </a:r>
          </a:p>
          <a:p>
            <a:pPr>
              <a:lnSpc>
                <a:spcPts val="1889"/>
              </a:lnSpc>
            </a:pPr>
            <a:r>
              <a:rPr lang="en-US" sz="1600" dirty="0">
                <a:solidFill>
                  <a:srgbClr val="000000"/>
                </a:solidFill>
                <a:latin typeface="Bitter 3" charset="0"/>
                <a:cs typeface="Bitter 3" charset="0"/>
              </a:rPr>
              <a:t>To the district regional center – </a:t>
            </a:r>
            <a:r>
              <a:rPr lang="ru-RU" sz="1600" dirty="0">
                <a:solidFill>
                  <a:srgbClr val="000000"/>
                </a:solidFill>
                <a:latin typeface="Bitter 3" charset="0"/>
                <a:cs typeface="Bitter 3" charset="0"/>
              </a:rPr>
              <a:t>2</a:t>
            </a:r>
            <a:r>
              <a:rPr lang="en-US" sz="1600" dirty="0">
                <a:solidFill>
                  <a:srgbClr val="000000"/>
                </a:solidFill>
                <a:latin typeface="Bitter 3" charset="0"/>
                <a:cs typeface="Bitter 3" charset="0"/>
              </a:rPr>
              <a:t> km</a:t>
            </a:r>
            <a:r>
              <a:rPr lang="uk-UA" sz="1600" dirty="0">
                <a:solidFill>
                  <a:srgbClr val="000000"/>
                </a:solidFill>
                <a:latin typeface="Bitter 3" charset="0"/>
                <a:cs typeface="Bitter 3" charset="0"/>
              </a:rPr>
              <a:t>  </a:t>
            </a:r>
          </a:p>
          <a:p>
            <a:pPr>
              <a:lnSpc>
                <a:spcPts val="1889"/>
              </a:lnSpc>
            </a:pPr>
            <a:r>
              <a:rPr lang="en-US" sz="1600" dirty="0">
                <a:solidFill>
                  <a:srgbClr val="000000"/>
                </a:solidFill>
                <a:latin typeface="Bitter 3" charset="0"/>
                <a:cs typeface="Bitter 3" charset="0"/>
              </a:rPr>
              <a:t>To the regional center – 80</a:t>
            </a:r>
            <a:r>
              <a:rPr lang="ru-RU" sz="1600" dirty="0">
                <a:solidFill>
                  <a:srgbClr val="000000"/>
                </a:solidFill>
                <a:latin typeface="Bitter 3" charset="0"/>
                <a:cs typeface="Bitter 3" charset="0"/>
              </a:rPr>
              <a:t>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r>
              <a:rPr lang="en-US" sz="1600" dirty="0">
                <a:solidFill>
                  <a:srgbClr val="000000"/>
                </a:solidFill>
                <a:latin typeface="Bitter 3" charset="0"/>
                <a:cs typeface="Bitter 3" charset="0"/>
              </a:rPr>
              <a:t>To the international highway connecting neighboring states </a:t>
            </a:r>
            <a:r>
              <a:rPr lang="uk-UA" sz="1600" dirty="0">
                <a:solidFill>
                  <a:srgbClr val="000000"/>
                </a:solidFill>
                <a:latin typeface="Bitter 3" charset="0"/>
                <a:cs typeface="Bitter 3" charset="0"/>
              </a:rPr>
              <a:t>– 15 </a:t>
            </a:r>
            <a:r>
              <a:rPr lang="en-US" sz="1600" dirty="0">
                <a:solidFill>
                  <a:srgbClr val="000000"/>
                </a:solidFill>
                <a:latin typeface="Bitter 3" charset="0"/>
                <a:cs typeface="Bitter 3" charset="0"/>
              </a:rPr>
              <a:t>km</a:t>
            </a:r>
          </a:p>
        </p:txBody>
      </p:sp>
      <p:sp>
        <p:nvSpPr>
          <p:cNvPr id="32" name="TextBox 32"/>
          <p:cNvSpPr txBox="1"/>
          <p:nvPr/>
        </p:nvSpPr>
        <p:spPr>
          <a:xfrm>
            <a:off x="1499493" y="6065678"/>
            <a:ext cx="3316666" cy="314117"/>
          </a:xfrm>
          <a:prstGeom prst="rect">
            <a:avLst/>
          </a:prstGeom>
        </p:spPr>
        <p:txBody>
          <a:bodyPr wrap="square" lIns="0" tIns="0" rIns="0" bIns="0" rtlCol="0" anchor="t">
            <a:spAutoFit/>
          </a:bodyPr>
          <a:lstStyle/>
          <a:p>
            <a:pPr lvl="0">
              <a:lnSpc>
                <a:spcPts val="2361"/>
              </a:lnSpc>
              <a:spcBef>
                <a:spcPct val="0"/>
              </a:spcBef>
            </a:pPr>
            <a:r>
              <a:rPr lang="en-US" sz="2000" dirty="0">
                <a:solidFill>
                  <a:srgbClr val="000000"/>
                </a:solidFill>
                <a:latin typeface="Bitter 2"/>
              </a:rPr>
              <a:t>Project purpose</a:t>
            </a:r>
          </a:p>
        </p:txBody>
      </p:sp>
      <p:sp>
        <p:nvSpPr>
          <p:cNvPr id="33" name="TextBox 33"/>
          <p:cNvSpPr txBox="1"/>
          <p:nvPr/>
        </p:nvSpPr>
        <p:spPr>
          <a:xfrm>
            <a:off x="1512735" y="6523847"/>
            <a:ext cx="2315567" cy="1218282"/>
          </a:xfrm>
          <a:prstGeom prst="rect">
            <a:avLst/>
          </a:prstGeom>
        </p:spPr>
        <p:txBody>
          <a:bodyPr lIns="0" tIns="0" rIns="0" bIns="0" rtlCol="0" anchor="t">
            <a:spAutoFit/>
          </a:bodyPr>
          <a:lstStyle/>
          <a:p>
            <a:pPr lvl="0">
              <a:lnSpc>
                <a:spcPts val="1889"/>
              </a:lnSpc>
              <a:spcBef>
                <a:spcPct val="0"/>
              </a:spcBef>
            </a:pPr>
            <a:r>
              <a:rPr lang="en-US" sz="1600" dirty="0">
                <a:solidFill>
                  <a:srgbClr val="000000"/>
                </a:solidFill>
                <a:latin typeface="Bitter 3"/>
              </a:rPr>
              <a:t>To create an industrial park, placement of buildings and structures of the processing industry</a:t>
            </a:r>
            <a:endParaRPr lang="uk-UA" sz="1600" dirty="0">
              <a:solidFill>
                <a:srgbClr val="000000"/>
              </a:solidFill>
              <a:latin typeface="Bitter 3"/>
            </a:endParaRPr>
          </a:p>
        </p:txBody>
      </p:sp>
      <p:sp>
        <p:nvSpPr>
          <p:cNvPr id="34" name="TextBox 34"/>
          <p:cNvSpPr txBox="1"/>
          <p:nvPr/>
        </p:nvSpPr>
        <p:spPr>
          <a:xfrm>
            <a:off x="1429382" y="5048964"/>
            <a:ext cx="856617" cy="307777"/>
          </a:xfrm>
          <a:prstGeom prst="rect">
            <a:avLst/>
          </a:prstGeom>
        </p:spPr>
        <p:txBody>
          <a:bodyPr wrap="square" lIns="0" tIns="0" rIns="0" bIns="0" rtlCol="0" anchor="t">
            <a:spAutoFit/>
          </a:bodyPr>
          <a:lstStyle/>
          <a:p>
            <a:pPr lvl="0" algn="ctr">
              <a:lnSpc>
                <a:spcPts val="2361"/>
              </a:lnSpc>
              <a:spcBef>
                <a:spcPct val="0"/>
              </a:spcBef>
            </a:pPr>
            <a:r>
              <a:rPr lang="en-US" sz="2000" dirty="0">
                <a:solidFill>
                  <a:srgbClr val="000000"/>
                </a:solidFill>
                <a:latin typeface="Bitter 2"/>
              </a:rPr>
              <a:t>Area</a:t>
            </a:r>
          </a:p>
        </p:txBody>
      </p:sp>
      <p:sp>
        <p:nvSpPr>
          <p:cNvPr id="35" name="TextBox 35"/>
          <p:cNvSpPr txBox="1"/>
          <p:nvPr/>
        </p:nvSpPr>
        <p:spPr>
          <a:xfrm>
            <a:off x="1493158" y="5357044"/>
            <a:ext cx="2399378" cy="243656"/>
          </a:xfrm>
          <a:prstGeom prst="rect">
            <a:avLst/>
          </a:prstGeom>
        </p:spPr>
        <p:txBody>
          <a:bodyPr wrap="square" lIns="0" tIns="0" rIns="0" bIns="0" rtlCol="0" anchor="t">
            <a:spAutoFit/>
          </a:bodyPr>
          <a:lstStyle/>
          <a:p>
            <a:pPr lvl="0">
              <a:lnSpc>
                <a:spcPts val="1889"/>
              </a:lnSpc>
              <a:spcBef>
                <a:spcPct val="0"/>
              </a:spcBef>
            </a:pPr>
            <a:r>
              <a:rPr lang="ru-RU" sz="1600" dirty="0">
                <a:solidFill>
                  <a:srgbClr val="000000"/>
                </a:solidFill>
                <a:latin typeface="Bitter 3"/>
              </a:rPr>
              <a:t>15</a:t>
            </a:r>
            <a:r>
              <a:rPr lang="en-US" sz="1600" dirty="0">
                <a:solidFill>
                  <a:srgbClr val="000000"/>
                </a:solidFill>
                <a:latin typeface="Bitter 3"/>
              </a:rPr>
              <a:t> hectares</a:t>
            </a:r>
          </a:p>
        </p:txBody>
      </p:sp>
      <p:sp>
        <p:nvSpPr>
          <p:cNvPr id="39" name="Freeform 18"/>
          <p:cNvSpPr/>
          <p:nvPr/>
        </p:nvSpPr>
        <p:spPr>
          <a:xfrm>
            <a:off x="5737760" y="5583083"/>
            <a:ext cx="448068" cy="384463"/>
          </a:xfrm>
          <a:custGeom>
            <a:avLst/>
            <a:gdLst/>
            <a:ahLst/>
            <a:cxnLst/>
            <a:rect l="l" t="t" r="r" b="b"/>
            <a:pathLst>
              <a:path w="842195" h="743237">
                <a:moveTo>
                  <a:pt x="0" y="0"/>
                </a:moveTo>
                <a:lnTo>
                  <a:pt x="842195" y="0"/>
                </a:lnTo>
                <a:lnTo>
                  <a:pt x="842195" y="743237"/>
                </a:lnTo>
                <a:lnTo>
                  <a:pt x="0" y="7432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uk-UA"/>
          </a:p>
        </p:txBody>
      </p:sp>
      <p:sp>
        <p:nvSpPr>
          <p:cNvPr id="40" name="TextBox 23"/>
          <p:cNvSpPr txBox="1"/>
          <p:nvPr/>
        </p:nvSpPr>
        <p:spPr>
          <a:xfrm>
            <a:off x="5410181" y="5567081"/>
            <a:ext cx="5163738" cy="436017"/>
          </a:xfrm>
          <a:prstGeom prst="rect">
            <a:avLst/>
          </a:prstGeom>
        </p:spPr>
        <p:txBody>
          <a:bodyPr wrap="square" lIns="0" tIns="0" rIns="0" bIns="0" rtlCol="0" anchor="t">
            <a:spAutoFit/>
          </a:bodyPr>
          <a:lstStyle/>
          <a:p>
            <a:pPr lvl="0" algn="ctr">
              <a:lnSpc>
                <a:spcPts val="3359"/>
              </a:lnSpc>
              <a:spcBef>
                <a:spcPct val="0"/>
              </a:spcBef>
            </a:pPr>
            <a:r>
              <a:rPr lang="en-US" sz="2000" dirty="0">
                <a:solidFill>
                  <a:srgbClr val="000000"/>
                </a:solidFill>
                <a:latin typeface="Bitter 2" charset="0"/>
                <a:cs typeface="Bitter 2" charset="0"/>
              </a:rPr>
              <a:t>Social and economic effect</a:t>
            </a:r>
          </a:p>
        </p:txBody>
      </p:sp>
      <p:sp>
        <p:nvSpPr>
          <p:cNvPr id="41" name="TextBox 27"/>
          <p:cNvSpPr txBox="1"/>
          <p:nvPr/>
        </p:nvSpPr>
        <p:spPr>
          <a:xfrm>
            <a:off x="6378555" y="5952505"/>
            <a:ext cx="2905202" cy="1705595"/>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Attraction of investments</a:t>
            </a:r>
            <a:endParaRPr lang="ru-RU" sz="1600" dirty="0">
              <a:solidFill>
                <a:srgbClr val="000000"/>
              </a:solidFill>
              <a:latin typeface="Bitter 3"/>
            </a:endParaRPr>
          </a:p>
          <a:p>
            <a:pPr lvl="0">
              <a:lnSpc>
                <a:spcPts val="1889"/>
              </a:lnSpc>
              <a:spcBef>
                <a:spcPct val="0"/>
              </a:spcBef>
            </a:pPr>
            <a:r>
              <a:rPr lang="en-US" sz="1600" dirty="0">
                <a:solidFill>
                  <a:srgbClr val="000000"/>
                </a:solidFill>
                <a:latin typeface="Bitter 3"/>
              </a:rPr>
              <a:t>Creating of new working places</a:t>
            </a:r>
            <a:endParaRPr lang="uk-UA" sz="1600" dirty="0">
              <a:solidFill>
                <a:srgbClr val="000000"/>
              </a:solidFill>
              <a:latin typeface="Bitter 3"/>
            </a:endParaRPr>
          </a:p>
          <a:p>
            <a:pPr>
              <a:lnSpc>
                <a:spcPts val="1889"/>
              </a:lnSpc>
              <a:spcBef>
                <a:spcPct val="0"/>
              </a:spcBef>
            </a:pPr>
            <a:r>
              <a:rPr lang="en-US" sz="1600" dirty="0">
                <a:solidFill>
                  <a:srgbClr val="000000"/>
                </a:solidFill>
                <a:latin typeface="Bitter 3"/>
              </a:rPr>
              <a:t>Increasing the competitiveness of the community</a:t>
            </a:r>
            <a:endParaRPr lang="ru-RU" sz="1600" dirty="0">
              <a:solidFill>
                <a:srgbClr val="000000"/>
              </a:solidFill>
              <a:latin typeface="Bitter 3"/>
            </a:endParaRPr>
          </a:p>
          <a:p>
            <a:pPr>
              <a:lnSpc>
                <a:spcPts val="1889"/>
              </a:lnSpc>
              <a:spcBef>
                <a:spcPct val="0"/>
              </a:spcBef>
            </a:pPr>
            <a:r>
              <a:rPr lang="en-US" sz="1600" dirty="0">
                <a:solidFill>
                  <a:srgbClr val="000000"/>
                </a:solidFill>
                <a:latin typeface="Bitter 3"/>
              </a:rPr>
              <a:t>Development of scientific, production and market infrastructure</a:t>
            </a:r>
          </a:p>
        </p:txBody>
      </p:sp>
      <p:grpSp>
        <p:nvGrpSpPr>
          <p:cNvPr id="7" name="Group 3"/>
          <p:cNvGrpSpPr>
            <a:grpSpLocks/>
          </p:cNvGrpSpPr>
          <p:nvPr/>
        </p:nvGrpSpPr>
        <p:grpSpPr bwMode="auto">
          <a:xfrm>
            <a:off x="685800" y="7658100"/>
            <a:ext cx="489505" cy="733954"/>
            <a:chOff x="3034" y="-419"/>
            <a:chExt cx="768" cy="1155"/>
          </a:xfrm>
        </p:grpSpPr>
        <p:sp>
          <p:nvSpPr>
            <p:cNvPr id="14" name="AutoShape 4"/>
            <p:cNvSpPr>
              <a:spLocks/>
            </p:cNvSpPr>
            <p:nvPr/>
          </p:nvSpPr>
          <p:spPr bwMode="auto">
            <a:xfrm>
              <a:off x="3401" y="78"/>
              <a:ext cx="401" cy="658"/>
            </a:xfrm>
            <a:custGeom>
              <a:avLst/>
              <a:gdLst>
                <a:gd name="T0" fmla="+- 0 3637 3401"/>
                <a:gd name="T1" fmla="*/ T0 w 401"/>
                <a:gd name="T2" fmla="+- 0 722 79"/>
                <a:gd name="T3" fmla="*/ 722 h 658"/>
                <a:gd name="T4" fmla="+- 0 3571 3401"/>
                <a:gd name="T5" fmla="*/ T4 w 401"/>
                <a:gd name="T6" fmla="+- 0 716 79"/>
                <a:gd name="T7" fmla="*/ 716 h 658"/>
                <a:gd name="T8" fmla="+- 0 3566 3401"/>
                <a:gd name="T9" fmla="*/ T8 w 401"/>
                <a:gd name="T10" fmla="+- 0 735 79"/>
                <a:gd name="T11" fmla="*/ 735 h 658"/>
                <a:gd name="T12" fmla="+- 0 3636 3401"/>
                <a:gd name="T13" fmla="*/ T12 w 401"/>
                <a:gd name="T14" fmla="+- 0 736 79"/>
                <a:gd name="T15" fmla="*/ 736 h 658"/>
                <a:gd name="T16" fmla="+- 0 3697 3401"/>
                <a:gd name="T17" fmla="*/ T16 w 401"/>
                <a:gd name="T18" fmla="+- 0 636 79"/>
                <a:gd name="T19" fmla="*/ 636 h 658"/>
                <a:gd name="T20" fmla="+- 0 3685 3401"/>
                <a:gd name="T21" fmla="*/ T20 w 401"/>
                <a:gd name="T22" fmla="+- 0 631 79"/>
                <a:gd name="T23" fmla="*/ 631 h 658"/>
                <a:gd name="T24" fmla="+- 0 3505 3401"/>
                <a:gd name="T25" fmla="*/ T24 w 401"/>
                <a:gd name="T26" fmla="+- 0 636 79"/>
                <a:gd name="T27" fmla="*/ 636 h 658"/>
                <a:gd name="T28" fmla="+- 0 3510 3401"/>
                <a:gd name="T29" fmla="*/ T28 w 401"/>
                <a:gd name="T30" fmla="+- 0 655 79"/>
                <a:gd name="T31" fmla="*/ 655 h 658"/>
                <a:gd name="T32" fmla="+- 0 3697 3401"/>
                <a:gd name="T33" fmla="*/ T32 w 401"/>
                <a:gd name="T34" fmla="+- 0 650 79"/>
                <a:gd name="T35" fmla="*/ 650 h 658"/>
                <a:gd name="T36" fmla="+- 0 3697 3401"/>
                <a:gd name="T37" fmla="*/ T36 w 401"/>
                <a:gd name="T38" fmla="+- 0 593 79"/>
                <a:gd name="T39" fmla="*/ 593 h 658"/>
                <a:gd name="T40" fmla="+- 0 3685 3401"/>
                <a:gd name="T41" fmla="*/ T40 w 401"/>
                <a:gd name="T42" fmla="+- 0 587 79"/>
                <a:gd name="T43" fmla="*/ 587 h 658"/>
                <a:gd name="T44" fmla="+- 0 3505 3401"/>
                <a:gd name="T45" fmla="*/ T44 w 401"/>
                <a:gd name="T46" fmla="+- 0 593 79"/>
                <a:gd name="T47" fmla="*/ 593 h 658"/>
                <a:gd name="T48" fmla="+- 0 3510 3401"/>
                <a:gd name="T49" fmla="*/ T48 w 401"/>
                <a:gd name="T50" fmla="+- 0 612 79"/>
                <a:gd name="T51" fmla="*/ 612 h 658"/>
                <a:gd name="T52" fmla="+- 0 3697 3401"/>
                <a:gd name="T53" fmla="*/ T52 w 401"/>
                <a:gd name="T54" fmla="+- 0 606 79"/>
                <a:gd name="T55" fmla="*/ 606 h 658"/>
                <a:gd name="T56" fmla="+- 0 3801 3401"/>
                <a:gd name="T57" fmla="*/ T56 w 401"/>
                <a:gd name="T58" fmla="+- 0 281 79"/>
                <a:gd name="T59" fmla="*/ 281 h 658"/>
                <a:gd name="T60" fmla="+- 0 3777 3401"/>
                <a:gd name="T61" fmla="*/ T60 w 401"/>
                <a:gd name="T62" fmla="+- 0 189 79"/>
                <a:gd name="T63" fmla="*/ 189 h 658"/>
                <a:gd name="T64" fmla="+- 0 3776 3401"/>
                <a:gd name="T65" fmla="*/ T64 w 401"/>
                <a:gd name="T66" fmla="+- 0 293 79"/>
                <a:gd name="T67" fmla="*/ 293 h 658"/>
                <a:gd name="T68" fmla="+- 0 3755 3401"/>
                <a:gd name="T69" fmla="*/ T68 w 401"/>
                <a:gd name="T70" fmla="+- 0 367 79"/>
                <a:gd name="T71" fmla="*/ 367 h 658"/>
                <a:gd name="T72" fmla="+- 0 3718 3401"/>
                <a:gd name="T73" fmla="*/ T72 w 401"/>
                <a:gd name="T74" fmla="+- 0 425 79"/>
                <a:gd name="T75" fmla="*/ 425 h 658"/>
                <a:gd name="T76" fmla="+- 0 3691 3401"/>
                <a:gd name="T77" fmla="*/ T76 w 401"/>
                <a:gd name="T78" fmla="+- 0 487 79"/>
                <a:gd name="T79" fmla="*/ 487 h 658"/>
                <a:gd name="T80" fmla="+- 0 3519 3401"/>
                <a:gd name="T81" fmla="*/ T80 w 401"/>
                <a:gd name="T82" fmla="+- 0 542 79"/>
                <a:gd name="T83" fmla="*/ 542 h 658"/>
                <a:gd name="T84" fmla="+- 0 3498 3401"/>
                <a:gd name="T85" fmla="*/ T84 w 401"/>
                <a:gd name="T86" fmla="+- 0 448 79"/>
                <a:gd name="T87" fmla="*/ 448 h 658"/>
                <a:gd name="T88" fmla="+- 0 3479 3401"/>
                <a:gd name="T89" fmla="*/ T88 w 401"/>
                <a:gd name="T90" fmla="+- 0 417 79"/>
                <a:gd name="T91" fmla="*/ 417 h 658"/>
                <a:gd name="T92" fmla="+- 0 3432 3401"/>
                <a:gd name="T93" fmla="*/ T92 w 401"/>
                <a:gd name="T94" fmla="+- 0 324 79"/>
                <a:gd name="T95" fmla="*/ 324 h 658"/>
                <a:gd name="T96" fmla="+- 0 3425 3401"/>
                <a:gd name="T97" fmla="*/ T96 w 401"/>
                <a:gd name="T98" fmla="+- 0 281 79"/>
                <a:gd name="T99" fmla="*/ 281 h 658"/>
                <a:gd name="T100" fmla="+- 0 3477 3401"/>
                <a:gd name="T101" fmla="*/ T100 w 401"/>
                <a:gd name="T102" fmla="+- 0 155 79"/>
                <a:gd name="T103" fmla="*/ 155 h 658"/>
                <a:gd name="T104" fmla="+- 0 3601 3401"/>
                <a:gd name="T105" fmla="*/ T104 w 401"/>
                <a:gd name="T106" fmla="+- 0 103 79"/>
                <a:gd name="T107" fmla="*/ 103 h 658"/>
                <a:gd name="T108" fmla="+- 0 3726 3401"/>
                <a:gd name="T109" fmla="*/ T108 w 401"/>
                <a:gd name="T110" fmla="+- 0 155 79"/>
                <a:gd name="T111" fmla="*/ 155 h 658"/>
                <a:gd name="T112" fmla="+- 0 3777 3401"/>
                <a:gd name="T113" fmla="*/ T112 w 401"/>
                <a:gd name="T114" fmla="+- 0 281 79"/>
                <a:gd name="T115" fmla="*/ 281 h 658"/>
                <a:gd name="T116" fmla="+- 0 3743 3401"/>
                <a:gd name="T117" fmla="*/ T116 w 401"/>
                <a:gd name="T118" fmla="+- 0 138 79"/>
                <a:gd name="T119" fmla="*/ 138 h 658"/>
                <a:gd name="T120" fmla="+- 0 3679 3401"/>
                <a:gd name="T121" fmla="*/ T120 w 401"/>
                <a:gd name="T122" fmla="+- 0 94 79"/>
                <a:gd name="T123" fmla="*/ 94 h 658"/>
                <a:gd name="T124" fmla="+- 0 3523 3401"/>
                <a:gd name="T125" fmla="*/ T124 w 401"/>
                <a:gd name="T126" fmla="+- 0 94 79"/>
                <a:gd name="T127" fmla="*/ 94 h 658"/>
                <a:gd name="T128" fmla="+- 0 3417 3401"/>
                <a:gd name="T129" fmla="*/ T128 w 401"/>
                <a:gd name="T130" fmla="+- 0 202 79"/>
                <a:gd name="T131" fmla="*/ 202 h 658"/>
                <a:gd name="T132" fmla="+- 0 3402 3401"/>
                <a:gd name="T133" fmla="*/ T132 w 401"/>
                <a:gd name="T134" fmla="+- 0 295 79"/>
                <a:gd name="T135" fmla="*/ 295 h 658"/>
                <a:gd name="T136" fmla="+- 0 3426 3401"/>
                <a:gd name="T137" fmla="*/ T136 w 401"/>
                <a:gd name="T138" fmla="+- 0 377 79"/>
                <a:gd name="T139" fmla="*/ 377 h 658"/>
                <a:gd name="T140" fmla="+- 0 3466 3401"/>
                <a:gd name="T141" fmla="*/ T140 w 401"/>
                <a:gd name="T142" fmla="+- 0 440 79"/>
                <a:gd name="T143" fmla="*/ 440 h 658"/>
                <a:gd name="T144" fmla="+- 0 3490 3401"/>
                <a:gd name="T145" fmla="*/ T144 w 401"/>
                <a:gd name="T146" fmla="+- 0 501 79"/>
                <a:gd name="T147" fmla="*/ 501 h 658"/>
                <a:gd name="T148" fmla="+- 0 3495 3401"/>
                <a:gd name="T149" fmla="*/ T148 w 401"/>
                <a:gd name="T150" fmla="+- 0 561 79"/>
                <a:gd name="T151" fmla="*/ 561 h 658"/>
                <a:gd name="T152" fmla="+- 0 3702 3401"/>
                <a:gd name="T153" fmla="*/ T152 w 401"/>
                <a:gd name="T154" fmla="+- 0 567 79"/>
                <a:gd name="T155" fmla="*/ 567 h 658"/>
                <a:gd name="T156" fmla="+- 0 3707 3401"/>
                <a:gd name="T157" fmla="*/ T156 w 401"/>
                <a:gd name="T158" fmla="+- 0 554 79"/>
                <a:gd name="T159" fmla="*/ 554 h 658"/>
                <a:gd name="T160" fmla="+- 0 3713 3401"/>
                <a:gd name="T161" fmla="*/ T160 w 401"/>
                <a:gd name="T162" fmla="+- 0 501 79"/>
                <a:gd name="T163" fmla="*/ 501 h 658"/>
                <a:gd name="T164" fmla="+- 0 3737 3401"/>
                <a:gd name="T165" fmla="*/ T164 w 401"/>
                <a:gd name="T166" fmla="+- 0 440 79"/>
                <a:gd name="T167" fmla="*/ 440 h 658"/>
                <a:gd name="T168" fmla="+- 0 3777 3401"/>
                <a:gd name="T169" fmla="*/ T168 w 401"/>
                <a:gd name="T170" fmla="+- 0 377 79"/>
                <a:gd name="T171" fmla="*/ 377 h 658"/>
                <a:gd name="T172" fmla="+- 0 3801 3401"/>
                <a:gd name="T173" fmla="*/ T172 w 401"/>
                <a:gd name="T174" fmla="+- 0 295 79"/>
                <a:gd name="T175" fmla="*/ 295 h 6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401" h="658">
                  <a:moveTo>
                    <a:pt x="236" y="656"/>
                  </a:moveTo>
                  <a:lnTo>
                    <a:pt x="236" y="643"/>
                  </a:lnTo>
                  <a:lnTo>
                    <a:pt x="230" y="637"/>
                  </a:lnTo>
                  <a:lnTo>
                    <a:pt x="170" y="637"/>
                  </a:lnTo>
                  <a:lnTo>
                    <a:pt x="165" y="643"/>
                  </a:lnTo>
                  <a:lnTo>
                    <a:pt x="165" y="656"/>
                  </a:lnTo>
                  <a:lnTo>
                    <a:pt x="165" y="657"/>
                  </a:lnTo>
                  <a:lnTo>
                    <a:pt x="235" y="657"/>
                  </a:lnTo>
                  <a:lnTo>
                    <a:pt x="236" y="656"/>
                  </a:lnTo>
                  <a:close/>
                  <a:moveTo>
                    <a:pt x="296" y="557"/>
                  </a:moveTo>
                  <a:lnTo>
                    <a:pt x="291" y="552"/>
                  </a:lnTo>
                  <a:lnTo>
                    <a:pt x="284" y="552"/>
                  </a:lnTo>
                  <a:lnTo>
                    <a:pt x="109" y="552"/>
                  </a:lnTo>
                  <a:lnTo>
                    <a:pt x="104" y="557"/>
                  </a:lnTo>
                  <a:lnTo>
                    <a:pt x="104" y="571"/>
                  </a:lnTo>
                  <a:lnTo>
                    <a:pt x="109" y="576"/>
                  </a:lnTo>
                  <a:lnTo>
                    <a:pt x="291" y="576"/>
                  </a:lnTo>
                  <a:lnTo>
                    <a:pt x="296" y="571"/>
                  </a:lnTo>
                  <a:lnTo>
                    <a:pt x="296" y="557"/>
                  </a:lnTo>
                  <a:close/>
                  <a:moveTo>
                    <a:pt x="296" y="514"/>
                  </a:moveTo>
                  <a:lnTo>
                    <a:pt x="291" y="508"/>
                  </a:lnTo>
                  <a:lnTo>
                    <a:pt x="284" y="508"/>
                  </a:lnTo>
                  <a:lnTo>
                    <a:pt x="109" y="508"/>
                  </a:lnTo>
                  <a:lnTo>
                    <a:pt x="104" y="514"/>
                  </a:lnTo>
                  <a:lnTo>
                    <a:pt x="104" y="527"/>
                  </a:lnTo>
                  <a:lnTo>
                    <a:pt x="109" y="533"/>
                  </a:lnTo>
                  <a:lnTo>
                    <a:pt x="291" y="533"/>
                  </a:lnTo>
                  <a:lnTo>
                    <a:pt x="296" y="527"/>
                  </a:lnTo>
                  <a:lnTo>
                    <a:pt x="296" y="514"/>
                  </a:lnTo>
                  <a:close/>
                  <a:moveTo>
                    <a:pt x="400" y="202"/>
                  </a:moveTo>
                  <a:lnTo>
                    <a:pt x="385" y="123"/>
                  </a:lnTo>
                  <a:lnTo>
                    <a:pt x="376" y="110"/>
                  </a:lnTo>
                  <a:lnTo>
                    <a:pt x="376" y="202"/>
                  </a:lnTo>
                  <a:lnTo>
                    <a:pt x="375" y="214"/>
                  </a:lnTo>
                  <a:lnTo>
                    <a:pt x="369" y="245"/>
                  </a:lnTo>
                  <a:lnTo>
                    <a:pt x="354" y="288"/>
                  </a:lnTo>
                  <a:lnTo>
                    <a:pt x="323" y="337"/>
                  </a:lnTo>
                  <a:lnTo>
                    <a:pt x="317" y="346"/>
                  </a:lnTo>
                  <a:lnTo>
                    <a:pt x="303" y="369"/>
                  </a:lnTo>
                  <a:lnTo>
                    <a:pt x="290" y="408"/>
                  </a:lnTo>
                  <a:lnTo>
                    <a:pt x="282" y="463"/>
                  </a:lnTo>
                  <a:lnTo>
                    <a:pt x="118" y="463"/>
                  </a:lnTo>
                  <a:lnTo>
                    <a:pt x="111" y="408"/>
                  </a:lnTo>
                  <a:lnTo>
                    <a:pt x="97" y="369"/>
                  </a:lnTo>
                  <a:lnTo>
                    <a:pt x="84" y="346"/>
                  </a:lnTo>
                  <a:lnTo>
                    <a:pt x="78" y="338"/>
                  </a:lnTo>
                  <a:lnTo>
                    <a:pt x="47" y="288"/>
                  </a:lnTo>
                  <a:lnTo>
                    <a:pt x="31" y="245"/>
                  </a:lnTo>
                  <a:lnTo>
                    <a:pt x="25" y="214"/>
                  </a:lnTo>
                  <a:lnTo>
                    <a:pt x="24" y="202"/>
                  </a:lnTo>
                  <a:lnTo>
                    <a:pt x="38" y="133"/>
                  </a:lnTo>
                  <a:lnTo>
                    <a:pt x="76" y="76"/>
                  </a:lnTo>
                  <a:lnTo>
                    <a:pt x="132" y="38"/>
                  </a:lnTo>
                  <a:lnTo>
                    <a:pt x="200" y="24"/>
                  </a:lnTo>
                  <a:lnTo>
                    <a:pt x="269" y="38"/>
                  </a:lnTo>
                  <a:lnTo>
                    <a:pt x="325" y="76"/>
                  </a:lnTo>
                  <a:lnTo>
                    <a:pt x="362" y="133"/>
                  </a:lnTo>
                  <a:lnTo>
                    <a:pt x="376" y="202"/>
                  </a:lnTo>
                  <a:lnTo>
                    <a:pt x="376" y="110"/>
                  </a:lnTo>
                  <a:lnTo>
                    <a:pt x="342" y="59"/>
                  </a:lnTo>
                  <a:lnTo>
                    <a:pt x="291" y="24"/>
                  </a:lnTo>
                  <a:lnTo>
                    <a:pt x="278" y="15"/>
                  </a:lnTo>
                  <a:lnTo>
                    <a:pt x="200" y="0"/>
                  </a:lnTo>
                  <a:lnTo>
                    <a:pt x="122" y="15"/>
                  </a:lnTo>
                  <a:lnTo>
                    <a:pt x="59" y="59"/>
                  </a:lnTo>
                  <a:lnTo>
                    <a:pt x="16" y="123"/>
                  </a:lnTo>
                  <a:lnTo>
                    <a:pt x="0" y="202"/>
                  </a:lnTo>
                  <a:lnTo>
                    <a:pt x="1" y="216"/>
                  </a:lnTo>
                  <a:lnTo>
                    <a:pt x="7" y="250"/>
                  </a:lnTo>
                  <a:lnTo>
                    <a:pt x="25" y="298"/>
                  </a:lnTo>
                  <a:lnTo>
                    <a:pt x="59" y="354"/>
                  </a:lnTo>
                  <a:lnTo>
                    <a:pt x="65" y="361"/>
                  </a:lnTo>
                  <a:lnTo>
                    <a:pt x="77" y="384"/>
                  </a:lnTo>
                  <a:lnTo>
                    <a:pt x="89" y="422"/>
                  </a:lnTo>
                  <a:lnTo>
                    <a:pt x="94" y="475"/>
                  </a:lnTo>
                  <a:lnTo>
                    <a:pt x="94" y="482"/>
                  </a:lnTo>
                  <a:lnTo>
                    <a:pt x="100" y="488"/>
                  </a:lnTo>
                  <a:lnTo>
                    <a:pt x="301" y="488"/>
                  </a:lnTo>
                  <a:lnTo>
                    <a:pt x="306" y="482"/>
                  </a:lnTo>
                  <a:lnTo>
                    <a:pt x="306" y="475"/>
                  </a:lnTo>
                  <a:lnTo>
                    <a:pt x="308" y="463"/>
                  </a:lnTo>
                  <a:lnTo>
                    <a:pt x="312" y="422"/>
                  </a:lnTo>
                  <a:lnTo>
                    <a:pt x="324" y="384"/>
                  </a:lnTo>
                  <a:lnTo>
                    <a:pt x="336" y="361"/>
                  </a:lnTo>
                  <a:lnTo>
                    <a:pt x="342" y="353"/>
                  </a:lnTo>
                  <a:lnTo>
                    <a:pt x="376" y="298"/>
                  </a:lnTo>
                  <a:lnTo>
                    <a:pt x="393" y="251"/>
                  </a:lnTo>
                  <a:lnTo>
                    <a:pt x="400" y="216"/>
                  </a:lnTo>
                  <a:lnTo>
                    <a:pt x="400" y="202"/>
                  </a:lnTo>
                  <a:close/>
                </a:path>
              </a:pathLst>
            </a:custGeom>
            <a:solidFill>
              <a:srgbClr val="2B7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3" y="224"/>
              <a:ext cx="11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
            <p:cNvSpPr txBox="1">
              <a:spLocks noChangeArrowheads="1"/>
            </p:cNvSpPr>
            <p:nvPr/>
          </p:nvSpPr>
          <p:spPr bwMode="auto">
            <a:xfrm>
              <a:off x="3034" y="-419"/>
              <a:ext cx="401"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endParaRPr kumimoji="0" lang="ru-RU" sz="1400" b="0" i="0" u="none" strike="noStrike" cap="none" normalizeH="0" baseline="0" dirty="0">
                <a:ln>
                  <a:noFill/>
                </a:ln>
                <a:solidFill>
                  <a:schemeClr val="tx1"/>
                </a:solidFill>
                <a:effectLst/>
                <a:latin typeface="Cambria"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1026" name="Picture 2" descr="C:\Users\2\Desktop\АРР-доки-нью\4-громады\Шабо\тизеры-Шабо-2\готові\ІІндустріальний парк 15 га.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5400000">
            <a:off x="11196030" y="4594829"/>
            <a:ext cx="6240090" cy="4552950"/>
          </a:xfrm>
          <a:prstGeom prst="rect">
            <a:avLst/>
          </a:prstGeom>
          <a:noFill/>
          <a:extLst>
            <a:ext uri="{909E8E84-426E-40DD-AFC4-6F175D3DCCD1}">
              <a14:hiddenFill xmlns:a14="http://schemas.microsoft.com/office/drawing/2010/main">
                <a:solidFill>
                  <a:srgbClr val="FFFFFF"/>
                </a:solidFill>
              </a14:hiddenFill>
            </a:ext>
          </a:extLst>
        </p:spPr>
      </p:pic>
      <p:pic>
        <p:nvPicPr>
          <p:cNvPr id="43" name="Рисунок 42">
            <a:extLst>
              <a:ext uri="{FF2B5EF4-FFF2-40B4-BE49-F238E27FC236}">
                <a16:creationId xmlns:a16="http://schemas.microsoft.com/office/drawing/2014/main" id="{A6E26501-ACCA-47C8-868C-17F68783F34E}"/>
              </a:ext>
            </a:extLst>
          </p:cNvPr>
          <p:cNvPicPr>
            <a:picLocks noChangeAspect="1"/>
          </p:cNvPicPr>
          <p:nvPr/>
        </p:nvPicPr>
        <p:blipFill>
          <a:blip r:embed="rId20"/>
          <a:stretch>
            <a:fillRect/>
          </a:stretch>
        </p:blipFill>
        <p:spPr>
          <a:xfrm>
            <a:off x="11241248" y="152602"/>
            <a:ext cx="1596704" cy="1788822"/>
          </a:xfrm>
          <a:prstGeom prst="rect">
            <a:avLst/>
          </a:prstGeom>
        </p:spPr>
      </p:pic>
      <p:sp>
        <p:nvSpPr>
          <p:cNvPr id="6" name="Прямоугольник 5"/>
          <p:cNvSpPr/>
          <p:nvPr/>
        </p:nvSpPr>
        <p:spPr>
          <a:xfrm>
            <a:off x="12837952" y="829145"/>
            <a:ext cx="4688048" cy="1077218"/>
          </a:xfrm>
          <a:prstGeom prst="rect">
            <a:avLst/>
          </a:prstGeom>
        </p:spPr>
        <p:txBody>
          <a:bodyPr wrap="square">
            <a:spAutoFit/>
          </a:bodyPr>
          <a:lstStyle/>
          <a:p>
            <a:pPr algn="ctr"/>
            <a:r>
              <a:rPr lang="en-US" sz="3200" b="1">
                <a:solidFill>
                  <a:schemeClr val="accent2">
                    <a:lumMod val="50000"/>
                  </a:schemeClr>
                </a:solidFill>
                <a:latin typeface="Times New Roman" panose="02020603050405020304" pitchFamily="18" charset="0"/>
                <a:cs typeface="Times New Roman" panose="02020603050405020304" pitchFamily="18" charset="0"/>
              </a:rPr>
              <a:t>Shabo </a:t>
            </a:r>
            <a:r>
              <a:rPr lang="en-US" sz="3200" b="1" dirty="0">
                <a:solidFill>
                  <a:schemeClr val="accent2">
                    <a:lumMod val="50000"/>
                  </a:schemeClr>
                </a:solidFill>
                <a:latin typeface="Times New Roman" panose="02020603050405020304" pitchFamily="18" charset="0"/>
                <a:cs typeface="Times New Roman" panose="02020603050405020304" pitchFamily="18" charset="0"/>
              </a:rPr>
              <a:t>rural territorial community</a:t>
            </a:r>
          </a:p>
        </p:txBody>
      </p:sp>
      <p:sp>
        <p:nvSpPr>
          <p:cNvPr id="42" name="Freeform 21"/>
          <p:cNvSpPr/>
          <p:nvPr/>
        </p:nvSpPr>
        <p:spPr>
          <a:xfrm>
            <a:off x="778000" y="2266120"/>
            <a:ext cx="419244" cy="289581"/>
          </a:xfrm>
          <a:custGeom>
            <a:avLst/>
            <a:gdLst/>
            <a:ahLst/>
            <a:cxnLst/>
            <a:rect l="l" t="t" r="r" b="b"/>
            <a:pathLst>
              <a:path w="892736" h="772217">
                <a:moveTo>
                  <a:pt x="0" y="0"/>
                </a:moveTo>
                <a:lnTo>
                  <a:pt x="892736" y="0"/>
                </a:lnTo>
                <a:lnTo>
                  <a:pt x="892736" y="772217"/>
                </a:lnTo>
                <a:lnTo>
                  <a:pt x="0" y="772217"/>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Рисунок 42">
            <a:extLst>
              <a:ext uri="{FF2B5EF4-FFF2-40B4-BE49-F238E27FC236}">
                <a16:creationId xmlns:a16="http://schemas.microsoft.com/office/drawing/2014/main" id="{A6E26501-ACCA-47C8-868C-17F68783F34E}"/>
              </a:ext>
            </a:extLst>
          </p:cNvPr>
          <p:cNvPicPr>
            <a:picLocks noChangeAspect="1"/>
          </p:cNvPicPr>
          <p:nvPr/>
        </p:nvPicPr>
        <p:blipFill>
          <a:blip r:embed="rId2"/>
          <a:stretch>
            <a:fillRect/>
          </a:stretch>
        </p:blipFill>
        <p:spPr>
          <a:xfrm>
            <a:off x="990600" y="134401"/>
            <a:ext cx="1596704" cy="1788822"/>
          </a:xfrm>
          <a:prstGeom prst="rect">
            <a:avLst/>
          </a:prstGeom>
        </p:spPr>
      </p:pic>
      <p:sp>
        <p:nvSpPr>
          <p:cNvPr id="6" name="Прямоугольник 5"/>
          <p:cNvSpPr/>
          <p:nvPr/>
        </p:nvSpPr>
        <p:spPr>
          <a:xfrm>
            <a:off x="2819400" y="977325"/>
            <a:ext cx="6705600" cy="584775"/>
          </a:xfrm>
          <a:prstGeom prst="rect">
            <a:avLst/>
          </a:prstGeom>
        </p:spPr>
        <p:txBody>
          <a:bodyPr wrap="square">
            <a:spAutoFit/>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Shabo rural territorial community</a:t>
            </a:r>
          </a:p>
        </p:txBody>
      </p:sp>
      <p:sp>
        <p:nvSpPr>
          <p:cNvPr id="2" name="Freeform 3">
            <a:extLst>
              <a:ext uri="{FF2B5EF4-FFF2-40B4-BE49-F238E27FC236}">
                <a16:creationId xmlns:a16="http://schemas.microsoft.com/office/drawing/2014/main" id="{FE4C1D8E-C81D-39D9-3E96-62B333F4CDFB}"/>
              </a:ext>
            </a:extLst>
          </p:cNvPr>
          <p:cNvSpPr/>
          <p:nvPr/>
        </p:nvSpPr>
        <p:spPr>
          <a:xfrm>
            <a:off x="990600" y="2095500"/>
            <a:ext cx="8363776" cy="8169218"/>
          </a:xfrm>
          <a:custGeom>
            <a:avLst/>
            <a:gdLst/>
            <a:ahLst/>
            <a:cxnLst/>
            <a:rect l="l" t="t" r="r" b="b"/>
            <a:pathLst>
              <a:path w="8598816" h="5732544">
                <a:moveTo>
                  <a:pt x="0" y="0"/>
                </a:moveTo>
                <a:lnTo>
                  <a:pt x="8598816" y="0"/>
                </a:lnTo>
                <a:lnTo>
                  <a:pt x="8598816" y="5732544"/>
                </a:lnTo>
                <a:lnTo>
                  <a:pt x="0" y="5732544"/>
                </a:lnTo>
                <a:lnTo>
                  <a:pt x="0" y="0"/>
                </a:lnTo>
                <a:close/>
              </a:path>
            </a:pathLst>
          </a:custGeom>
          <a:blipFill>
            <a:blip r:embed="rId3">
              <a:extLst>
                <a:ext uri="{96DAC541-7B7A-43D3-8B79-37D633B846F1}">
                  <asvg:svgBlip xmlns:asvg="http://schemas.microsoft.com/office/drawing/2016/SVG/main" r:embed="rId4"/>
                </a:ext>
              </a:extLst>
            </a:blip>
            <a:stretch>
              <a:fillRect l="-16666" r="-16666"/>
            </a:stretch>
          </a:blipFill>
        </p:spPr>
        <p:txBody>
          <a:bodyPr/>
          <a:lstStyle/>
          <a:p>
            <a:pPr algn="just">
              <a:lnSpc>
                <a:spcPct val="107000"/>
              </a:lnSpc>
              <a:spcAft>
                <a:spcPts val="800"/>
              </a:spcAft>
              <a:tabLst>
                <a:tab pos="2257425" algn="l"/>
              </a:tabLst>
            </a:pPr>
            <a:endParaRPr lang="en-US"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Shabo territorial community invites investors to create an industrial park on the territory of the community. Today, in wartime conditions, the industrial park is a key tool for business relocation. The creation of an industrial park is aimed at developing the processing industry, supporting Ukrainian exports, creating new jobs and filling the local budget.</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invite you to join our ambitious project - the construction of an industrial park, which promises to become a key center of industrial development and to bring significant profits for investors. The industrial park is not just a place where companies can engage in production, it is an infrastructure platform for innovation and entrepreneurship.</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 plot of land is located in a strategic location with excellent transport accessibility, which makes it an ideal location for the construction of an industrial park. We have carefully created the development plan and have all the necessary permits to start construction. The park will be equipped with modern infrastructure, including communications, energy supply and logistics solutions.</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Investors will have a unique opportunity to receive stable income through the rent or sale of premises and land plots in the industrial park. Our project will contribute to the creation of new jobs, the development of innovative industries and the support of the local economy.</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 us and together we will build the industrial park of the future that will benefit investors, businesses and the community. This is the time when industrial development is combined with sustainability and innovation.</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4F52B4D-3C5B-78C5-08BA-4F6FC5281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00" y="2171700"/>
            <a:ext cx="7924800" cy="5754914"/>
          </a:xfrm>
          <a:prstGeom prst="rect">
            <a:avLst/>
          </a:prstGeom>
        </p:spPr>
      </p:pic>
    </p:spTree>
    <p:extLst>
      <p:ext uri="{BB962C8B-B14F-4D97-AF65-F5344CB8AC3E}">
        <p14:creationId xmlns:p14="http://schemas.microsoft.com/office/powerpoint/2010/main" val="2039350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491</Words>
  <Application>Microsoft Office PowerPoint</Application>
  <PresentationFormat>Произвольный</PresentationFormat>
  <Paragraphs>51</Paragraphs>
  <Slides>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vt:i4>
      </vt:variant>
    </vt:vector>
  </HeadingPairs>
  <TitlesOfParts>
    <vt:vector size="10" baseType="lpstr">
      <vt:lpstr>Arial</vt:lpstr>
      <vt:lpstr>Bitter 2</vt:lpstr>
      <vt:lpstr>Cambria</vt:lpstr>
      <vt:lpstr>Times New Roman</vt:lpstr>
      <vt:lpstr>Calibri</vt:lpstr>
      <vt:lpstr>Bitter 3</vt:lpstr>
      <vt:lpstr>Bitter 1</vt:lpstr>
      <vt:lpstr>Office Theme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Зернопереробний комплекс Чорноморськ</dc:title>
  <dc:creator>Пользователь</dc:creator>
  <cp:lastModifiedBy>Елена Недотопа</cp:lastModifiedBy>
  <cp:revision>88</cp:revision>
  <cp:lastPrinted>2023-09-11T08:42:48Z</cp:lastPrinted>
  <dcterms:created xsi:type="dcterms:W3CDTF">2006-08-16T00:00:00Z</dcterms:created>
  <dcterms:modified xsi:type="dcterms:W3CDTF">2023-09-15T10:27:56Z</dcterms:modified>
  <dc:identifier>DAFm_7NjsI0</dc:identifier>
</cp:coreProperties>
</file>